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265" r:id="rId4"/>
    <p:sldId id="258" r:id="rId5"/>
    <p:sldId id="262" r:id="rId6"/>
    <p:sldId id="282" r:id="rId7"/>
    <p:sldId id="271" r:id="rId8"/>
    <p:sldId id="283" r:id="rId9"/>
    <p:sldId id="284" r:id="rId10"/>
    <p:sldId id="273" r:id="rId11"/>
    <p:sldId id="261" r:id="rId12"/>
    <p:sldId id="277" r:id="rId13"/>
    <p:sldId id="278" r:id="rId14"/>
    <p:sldId id="287" r:id="rId15"/>
    <p:sldId id="285" r:id="rId16"/>
    <p:sldId id="274" r:id="rId17"/>
    <p:sldId id="263" r:id="rId18"/>
    <p:sldId id="279" r:id="rId19"/>
    <p:sldId id="270" r:id="rId20"/>
    <p:sldId id="280" r:id="rId21"/>
    <p:sldId id="259" r:id="rId22"/>
    <p:sldId id="267" r:id="rId23"/>
    <p:sldId id="268" r:id="rId24"/>
    <p:sldId id="275" r:id="rId25"/>
    <p:sldId id="260" r:id="rId26"/>
    <p:sldId id="286" r:id="rId27"/>
    <p:sldId id="272" r:id="rId28"/>
    <p:sldId id="26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4C7"/>
    <a:srgbClr val="DA6E00"/>
    <a:srgbClr val="FAB361"/>
    <a:srgbClr val="FAB05C"/>
    <a:srgbClr val="5A9CD5"/>
    <a:srgbClr val="6491B4"/>
    <a:srgbClr val="FF2D00"/>
    <a:srgbClr val="2C3B75"/>
    <a:srgbClr val="254469"/>
    <a:srgbClr val="0B2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63"/>
    <p:restoredTop sz="86378"/>
  </p:normalViewPr>
  <p:slideViewPr>
    <p:cSldViewPr snapToGrid="0" snapToObjects="1">
      <p:cViewPr>
        <p:scale>
          <a:sx n="78" d="100"/>
          <a:sy n="78" d="100"/>
        </p:scale>
        <p:origin x="1280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21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2315F-9D14-DA40-8220-11BF57E5701F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</dgm:pt>
    <dgm:pt modelId="{F064F13F-9FE2-CC4F-B904-12A1325F3CA1}">
      <dgm:prSet phldrT="[Text]"/>
      <dgm:spPr/>
      <dgm:t>
        <a:bodyPr/>
        <a:lstStyle/>
        <a:p>
          <a:r>
            <a:rPr lang="en-US" dirty="0" smtClean="0"/>
            <a:t>Simulate operations</a:t>
          </a:r>
          <a:endParaRPr lang="en-US" dirty="0"/>
        </a:p>
      </dgm:t>
    </dgm:pt>
    <dgm:pt modelId="{963EB542-105D-D846-B0C4-8663ED147E33}" type="parTrans" cxnId="{2CC85E78-0547-1345-B09A-F70974C72A28}">
      <dgm:prSet/>
      <dgm:spPr/>
      <dgm:t>
        <a:bodyPr/>
        <a:lstStyle/>
        <a:p>
          <a:endParaRPr lang="en-US"/>
        </a:p>
      </dgm:t>
    </dgm:pt>
    <dgm:pt modelId="{D9559E73-1591-0040-BE8F-3F7C61AA8180}" type="sibTrans" cxnId="{2CC85E78-0547-1345-B09A-F70974C72A28}">
      <dgm:prSet/>
      <dgm:spPr/>
      <dgm:t>
        <a:bodyPr/>
        <a:lstStyle/>
        <a:p>
          <a:endParaRPr lang="en-US"/>
        </a:p>
      </dgm:t>
    </dgm:pt>
    <dgm:pt modelId="{1AD7AD22-F2C8-F749-88D3-E675A01D3F6E}">
      <dgm:prSet phldrT="[Text]"/>
      <dgm:spPr/>
      <dgm:t>
        <a:bodyPr/>
        <a:lstStyle/>
        <a:p>
          <a:r>
            <a:rPr lang="en-US" dirty="0" smtClean="0"/>
            <a:t>Execute the best</a:t>
          </a:r>
          <a:endParaRPr lang="en-US" dirty="0"/>
        </a:p>
      </dgm:t>
    </dgm:pt>
    <dgm:pt modelId="{629D4B58-E5A0-9B4A-B959-47CCD33852BF}" type="parTrans" cxnId="{B2D0D0BF-13F1-1548-AC9D-B969B3E817CD}">
      <dgm:prSet/>
      <dgm:spPr/>
      <dgm:t>
        <a:bodyPr/>
        <a:lstStyle/>
        <a:p>
          <a:endParaRPr lang="en-US"/>
        </a:p>
      </dgm:t>
    </dgm:pt>
    <dgm:pt modelId="{574B107F-6AB5-A04A-9348-9EACA5B32834}" type="sibTrans" cxnId="{B2D0D0BF-13F1-1548-AC9D-B969B3E817CD}">
      <dgm:prSet/>
      <dgm:spPr/>
      <dgm:t>
        <a:bodyPr/>
        <a:lstStyle/>
        <a:p>
          <a:endParaRPr lang="en-US"/>
        </a:p>
      </dgm:t>
    </dgm:pt>
    <dgm:pt modelId="{E231D1F4-A95D-D34B-A50B-26336F29EE81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dgm:spPr>
      <dgm:t>
        <a:bodyPr/>
        <a:lstStyle/>
        <a:p>
          <a:r>
            <a:rPr lang="en-US" dirty="0" smtClean="0"/>
            <a:t>Generate candidate operations</a:t>
          </a:r>
          <a:endParaRPr lang="en-US" dirty="0"/>
        </a:p>
      </dgm:t>
    </dgm:pt>
    <dgm:pt modelId="{B8F371EF-DECD-044A-AE29-1C275D24D686}" type="parTrans" cxnId="{1A6A455F-3700-D243-A037-D70F0E2DB9C0}">
      <dgm:prSet/>
      <dgm:spPr/>
      <dgm:t>
        <a:bodyPr/>
        <a:lstStyle/>
        <a:p>
          <a:endParaRPr lang="en-US"/>
        </a:p>
      </dgm:t>
    </dgm:pt>
    <dgm:pt modelId="{445AD0E9-C0E7-A148-AF4E-CF56743FDE78}" type="sibTrans" cxnId="{1A6A455F-3700-D243-A037-D70F0E2DB9C0}">
      <dgm:prSet/>
      <dgm:spPr/>
      <dgm:t>
        <a:bodyPr/>
        <a:lstStyle/>
        <a:p>
          <a:endParaRPr lang="en-US"/>
        </a:p>
      </dgm:t>
    </dgm:pt>
    <dgm:pt modelId="{CA8F6E57-0E47-C74E-98F9-FF04BB42AFCB}" type="pres">
      <dgm:prSet presAssocID="{9EC2315F-9D14-DA40-8220-11BF57E5701F}" presName="compositeShape" presStyleCnt="0">
        <dgm:presLayoutVars>
          <dgm:chMax val="7"/>
          <dgm:dir/>
          <dgm:resizeHandles val="exact"/>
        </dgm:presLayoutVars>
      </dgm:prSet>
      <dgm:spPr/>
    </dgm:pt>
    <dgm:pt modelId="{FC5A8B5F-885D-DC42-A884-2DCA4D983BAD}" type="pres">
      <dgm:prSet presAssocID="{9EC2315F-9D14-DA40-8220-11BF57E5701F}" presName="wedge1" presStyleLbl="node1" presStyleIdx="0" presStyleCnt="3"/>
      <dgm:spPr/>
      <dgm:t>
        <a:bodyPr/>
        <a:lstStyle/>
        <a:p>
          <a:endParaRPr lang="en-US"/>
        </a:p>
      </dgm:t>
    </dgm:pt>
    <dgm:pt modelId="{9D360D15-6595-C845-AD9A-D6C9BF31B69D}" type="pres">
      <dgm:prSet presAssocID="{9EC2315F-9D14-DA40-8220-11BF57E5701F}" presName="dummy1a" presStyleCnt="0"/>
      <dgm:spPr/>
    </dgm:pt>
    <dgm:pt modelId="{CB9F0DB5-8A82-3245-A929-6E1804E928CB}" type="pres">
      <dgm:prSet presAssocID="{9EC2315F-9D14-DA40-8220-11BF57E5701F}" presName="dummy1b" presStyleCnt="0"/>
      <dgm:spPr/>
    </dgm:pt>
    <dgm:pt modelId="{EF3464FA-9A57-C04B-B72E-B7B7A74434D2}" type="pres">
      <dgm:prSet presAssocID="{9EC2315F-9D14-DA40-8220-11BF57E5701F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046D8-7CB3-494D-B970-8A54712218C9}" type="pres">
      <dgm:prSet presAssocID="{9EC2315F-9D14-DA40-8220-11BF57E5701F}" presName="wedge2" presStyleLbl="node1" presStyleIdx="1" presStyleCnt="3"/>
      <dgm:spPr/>
      <dgm:t>
        <a:bodyPr/>
        <a:lstStyle/>
        <a:p>
          <a:endParaRPr lang="en-US"/>
        </a:p>
      </dgm:t>
    </dgm:pt>
    <dgm:pt modelId="{A13C374F-A99F-E74C-A852-B5A1AD2F0CED}" type="pres">
      <dgm:prSet presAssocID="{9EC2315F-9D14-DA40-8220-11BF57E5701F}" presName="dummy2a" presStyleCnt="0"/>
      <dgm:spPr/>
    </dgm:pt>
    <dgm:pt modelId="{40F02C4A-383A-2747-A8F2-D1D54B9745BC}" type="pres">
      <dgm:prSet presAssocID="{9EC2315F-9D14-DA40-8220-11BF57E5701F}" presName="dummy2b" presStyleCnt="0"/>
      <dgm:spPr/>
    </dgm:pt>
    <dgm:pt modelId="{AEF15335-24B2-E545-89D8-EB03CDCD9679}" type="pres">
      <dgm:prSet presAssocID="{9EC2315F-9D14-DA40-8220-11BF57E5701F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462C6-6010-DE47-B139-6BBC4AC30BBC}" type="pres">
      <dgm:prSet presAssocID="{9EC2315F-9D14-DA40-8220-11BF57E5701F}" presName="wedge3" presStyleLbl="node1" presStyleIdx="2" presStyleCnt="3"/>
      <dgm:spPr/>
      <dgm:t>
        <a:bodyPr/>
        <a:lstStyle/>
        <a:p>
          <a:endParaRPr lang="en-US"/>
        </a:p>
      </dgm:t>
    </dgm:pt>
    <dgm:pt modelId="{2C4EA439-FCA5-464B-9D72-D24F8BE26420}" type="pres">
      <dgm:prSet presAssocID="{9EC2315F-9D14-DA40-8220-11BF57E5701F}" presName="dummy3a" presStyleCnt="0"/>
      <dgm:spPr/>
    </dgm:pt>
    <dgm:pt modelId="{16418C1F-EBE6-044E-B915-088B8A551791}" type="pres">
      <dgm:prSet presAssocID="{9EC2315F-9D14-DA40-8220-11BF57E5701F}" presName="dummy3b" presStyleCnt="0"/>
      <dgm:spPr/>
    </dgm:pt>
    <dgm:pt modelId="{10009BFB-CB2A-9B4B-A90F-1EC2375C007C}" type="pres">
      <dgm:prSet presAssocID="{9EC2315F-9D14-DA40-8220-11BF57E5701F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F1D155-87E6-284B-B39E-8B3672B3CACC}" type="pres">
      <dgm:prSet presAssocID="{D9559E73-1591-0040-BE8F-3F7C61AA8180}" presName="arrowWedge1" presStyleLbl="fgSibTrans2D1" presStyleIdx="0" presStyleCnt="3"/>
      <dgm:spPr/>
    </dgm:pt>
    <dgm:pt modelId="{3A431588-29BA-C84B-9D02-942A7BBDDA1A}" type="pres">
      <dgm:prSet presAssocID="{574B107F-6AB5-A04A-9348-9EACA5B32834}" presName="arrowWedge2" presStyleLbl="fgSibTrans2D1" presStyleIdx="1" presStyleCnt="3"/>
      <dgm:spPr/>
    </dgm:pt>
    <dgm:pt modelId="{669FB74C-9BCD-EE4B-AED5-73AD071D0D1F}" type="pres">
      <dgm:prSet presAssocID="{445AD0E9-C0E7-A148-AF4E-CF56743FDE78}" presName="arrowWedge3" presStyleLbl="fgSibTrans2D1" presStyleIdx="2" presStyleCnt="3"/>
      <dgm:spPr/>
    </dgm:pt>
  </dgm:ptLst>
  <dgm:cxnLst>
    <dgm:cxn modelId="{B2D0D0BF-13F1-1548-AC9D-B969B3E817CD}" srcId="{9EC2315F-9D14-DA40-8220-11BF57E5701F}" destId="{1AD7AD22-F2C8-F749-88D3-E675A01D3F6E}" srcOrd="1" destOrd="0" parTransId="{629D4B58-E5A0-9B4A-B959-47CCD33852BF}" sibTransId="{574B107F-6AB5-A04A-9348-9EACA5B32834}"/>
    <dgm:cxn modelId="{8A943FD1-B1AC-1D4E-B4E9-90C734AB3722}" type="presOf" srcId="{9EC2315F-9D14-DA40-8220-11BF57E5701F}" destId="{CA8F6E57-0E47-C74E-98F9-FF04BB42AFCB}" srcOrd="0" destOrd="0" presId="urn:microsoft.com/office/officeart/2005/8/layout/cycle8"/>
    <dgm:cxn modelId="{1A6A455F-3700-D243-A037-D70F0E2DB9C0}" srcId="{9EC2315F-9D14-DA40-8220-11BF57E5701F}" destId="{E231D1F4-A95D-D34B-A50B-26336F29EE81}" srcOrd="2" destOrd="0" parTransId="{B8F371EF-DECD-044A-AE29-1C275D24D686}" sibTransId="{445AD0E9-C0E7-A148-AF4E-CF56743FDE78}"/>
    <dgm:cxn modelId="{07E6D780-14F2-C14B-98EE-D72D9066BA09}" type="presOf" srcId="{F064F13F-9FE2-CC4F-B904-12A1325F3CA1}" destId="{EF3464FA-9A57-C04B-B72E-B7B7A74434D2}" srcOrd="1" destOrd="0" presId="urn:microsoft.com/office/officeart/2005/8/layout/cycle8"/>
    <dgm:cxn modelId="{D403D3B3-C811-A340-97D2-F71727BC6865}" type="presOf" srcId="{F064F13F-9FE2-CC4F-B904-12A1325F3CA1}" destId="{FC5A8B5F-885D-DC42-A884-2DCA4D983BAD}" srcOrd="0" destOrd="0" presId="urn:microsoft.com/office/officeart/2005/8/layout/cycle8"/>
    <dgm:cxn modelId="{AE517042-993F-8B4D-B6B8-F2A93185EC2B}" type="presOf" srcId="{1AD7AD22-F2C8-F749-88D3-E675A01D3F6E}" destId="{B6F046D8-7CB3-494D-B970-8A54712218C9}" srcOrd="0" destOrd="0" presId="urn:microsoft.com/office/officeart/2005/8/layout/cycle8"/>
    <dgm:cxn modelId="{861FBD40-354E-3A43-A884-32ED6FBE96A2}" type="presOf" srcId="{1AD7AD22-F2C8-F749-88D3-E675A01D3F6E}" destId="{AEF15335-24B2-E545-89D8-EB03CDCD9679}" srcOrd="1" destOrd="0" presId="urn:microsoft.com/office/officeart/2005/8/layout/cycle8"/>
    <dgm:cxn modelId="{2E39AC29-015A-A349-82BE-09F6698F11AD}" type="presOf" srcId="{E231D1F4-A95D-D34B-A50B-26336F29EE81}" destId="{AD2462C6-6010-DE47-B139-6BBC4AC30BBC}" srcOrd="0" destOrd="0" presId="urn:microsoft.com/office/officeart/2005/8/layout/cycle8"/>
    <dgm:cxn modelId="{451E4E92-18B4-A446-9F7F-8E6346CD07DE}" type="presOf" srcId="{E231D1F4-A95D-D34B-A50B-26336F29EE81}" destId="{10009BFB-CB2A-9B4B-A90F-1EC2375C007C}" srcOrd="1" destOrd="0" presId="urn:microsoft.com/office/officeart/2005/8/layout/cycle8"/>
    <dgm:cxn modelId="{2CC85E78-0547-1345-B09A-F70974C72A28}" srcId="{9EC2315F-9D14-DA40-8220-11BF57E5701F}" destId="{F064F13F-9FE2-CC4F-B904-12A1325F3CA1}" srcOrd="0" destOrd="0" parTransId="{963EB542-105D-D846-B0C4-8663ED147E33}" sibTransId="{D9559E73-1591-0040-BE8F-3F7C61AA8180}"/>
    <dgm:cxn modelId="{BBBA5741-BC78-C24D-9AF5-91272A339F68}" type="presParOf" srcId="{CA8F6E57-0E47-C74E-98F9-FF04BB42AFCB}" destId="{FC5A8B5F-885D-DC42-A884-2DCA4D983BAD}" srcOrd="0" destOrd="0" presId="urn:microsoft.com/office/officeart/2005/8/layout/cycle8"/>
    <dgm:cxn modelId="{47A26658-A69A-184A-B807-CD3719895A8B}" type="presParOf" srcId="{CA8F6E57-0E47-C74E-98F9-FF04BB42AFCB}" destId="{9D360D15-6595-C845-AD9A-D6C9BF31B69D}" srcOrd="1" destOrd="0" presId="urn:microsoft.com/office/officeart/2005/8/layout/cycle8"/>
    <dgm:cxn modelId="{41135256-23F3-AD41-BBAD-D4FE0E24B9BD}" type="presParOf" srcId="{CA8F6E57-0E47-C74E-98F9-FF04BB42AFCB}" destId="{CB9F0DB5-8A82-3245-A929-6E1804E928CB}" srcOrd="2" destOrd="0" presId="urn:microsoft.com/office/officeart/2005/8/layout/cycle8"/>
    <dgm:cxn modelId="{F206FEFB-AD9C-3D4C-8E5A-742B82AA19AA}" type="presParOf" srcId="{CA8F6E57-0E47-C74E-98F9-FF04BB42AFCB}" destId="{EF3464FA-9A57-C04B-B72E-B7B7A74434D2}" srcOrd="3" destOrd="0" presId="urn:microsoft.com/office/officeart/2005/8/layout/cycle8"/>
    <dgm:cxn modelId="{CF213E93-F89C-8D47-BC1F-4C79AAD7677F}" type="presParOf" srcId="{CA8F6E57-0E47-C74E-98F9-FF04BB42AFCB}" destId="{B6F046D8-7CB3-494D-B970-8A54712218C9}" srcOrd="4" destOrd="0" presId="urn:microsoft.com/office/officeart/2005/8/layout/cycle8"/>
    <dgm:cxn modelId="{7186CB20-D559-6E41-806F-36478FFD20B6}" type="presParOf" srcId="{CA8F6E57-0E47-C74E-98F9-FF04BB42AFCB}" destId="{A13C374F-A99F-E74C-A852-B5A1AD2F0CED}" srcOrd="5" destOrd="0" presId="urn:microsoft.com/office/officeart/2005/8/layout/cycle8"/>
    <dgm:cxn modelId="{B4F7E7EF-5D03-A341-B4DC-A525A44F06DF}" type="presParOf" srcId="{CA8F6E57-0E47-C74E-98F9-FF04BB42AFCB}" destId="{40F02C4A-383A-2747-A8F2-D1D54B9745BC}" srcOrd="6" destOrd="0" presId="urn:microsoft.com/office/officeart/2005/8/layout/cycle8"/>
    <dgm:cxn modelId="{F922D7F8-41F0-0F4A-8E0A-BA3A6A1BC4AB}" type="presParOf" srcId="{CA8F6E57-0E47-C74E-98F9-FF04BB42AFCB}" destId="{AEF15335-24B2-E545-89D8-EB03CDCD9679}" srcOrd="7" destOrd="0" presId="urn:microsoft.com/office/officeart/2005/8/layout/cycle8"/>
    <dgm:cxn modelId="{920B2655-AC56-1D4E-9267-518C49DE31F3}" type="presParOf" srcId="{CA8F6E57-0E47-C74E-98F9-FF04BB42AFCB}" destId="{AD2462C6-6010-DE47-B139-6BBC4AC30BBC}" srcOrd="8" destOrd="0" presId="urn:microsoft.com/office/officeart/2005/8/layout/cycle8"/>
    <dgm:cxn modelId="{9B662585-F1F6-0D47-B96F-E994B6B49ECF}" type="presParOf" srcId="{CA8F6E57-0E47-C74E-98F9-FF04BB42AFCB}" destId="{2C4EA439-FCA5-464B-9D72-D24F8BE26420}" srcOrd="9" destOrd="0" presId="urn:microsoft.com/office/officeart/2005/8/layout/cycle8"/>
    <dgm:cxn modelId="{B529E3A1-74F4-EA4F-A191-3B5F429059D9}" type="presParOf" srcId="{CA8F6E57-0E47-C74E-98F9-FF04BB42AFCB}" destId="{16418C1F-EBE6-044E-B915-088B8A551791}" srcOrd="10" destOrd="0" presId="urn:microsoft.com/office/officeart/2005/8/layout/cycle8"/>
    <dgm:cxn modelId="{47E1C68C-C9BA-C74E-9C22-53FC337445E4}" type="presParOf" srcId="{CA8F6E57-0E47-C74E-98F9-FF04BB42AFCB}" destId="{10009BFB-CB2A-9B4B-A90F-1EC2375C007C}" srcOrd="11" destOrd="0" presId="urn:microsoft.com/office/officeart/2005/8/layout/cycle8"/>
    <dgm:cxn modelId="{468594D6-A628-3F43-9EF9-9CAB82037C87}" type="presParOf" srcId="{CA8F6E57-0E47-C74E-98F9-FF04BB42AFCB}" destId="{0AF1D155-87E6-284B-B39E-8B3672B3CACC}" srcOrd="12" destOrd="0" presId="urn:microsoft.com/office/officeart/2005/8/layout/cycle8"/>
    <dgm:cxn modelId="{D87EC3D8-38FF-C343-BB43-DB5AAD78341F}" type="presParOf" srcId="{CA8F6E57-0E47-C74E-98F9-FF04BB42AFCB}" destId="{3A431588-29BA-C84B-9D02-942A7BBDDA1A}" srcOrd="13" destOrd="0" presId="urn:microsoft.com/office/officeart/2005/8/layout/cycle8"/>
    <dgm:cxn modelId="{D3128A4E-AFFC-3C41-AA16-3FC1086E7A8A}" type="presParOf" srcId="{CA8F6E57-0E47-C74E-98F9-FF04BB42AFCB}" destId="{669FB74C-9BCD-EE4B-AED5-73AD071D0D1F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A8B5F-885D-DC42-A884-2DCA4D983BAD}">
      <dsp:nvSpPr>
        <dsp:cNvPr id="0" name=""/>
        <dsp:cNvSpPr/>
      </dsp:nvSpPr>
      <dsp:spPr>
        <a:xfrm>
          <a:off x="707830" y="242778"/>
          <a:ext cx="3137441" cy="3137441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Simulate operations</a:t>
          </a:r>
          <a:endParaRPr lang="en-US" sz="1900" kern="1200" dirty="0"/>
        </a:p>
      </dsp:txBody>
      <dsp:txXfrm>
        <a:off x="2361336" y="907616"/>
        <a:ext cx="1120514" cy="933762"/>
      </dsp:txXfrm>
    </dsp:sp>
    <dsp:sp modelId="{B6F046D8-7CB3-494D-B970-8A54712218C9}">
      <dsp:nvSpPr>
        <dsp:cNvPr id="0" name=""/>
        <dsp:cNvSpPr/>
      </dsp:nvSpPr>
      <dsp:spPr>
        <a:xfrm>
          <a:off x="643214" y="354829"/>
          <a:ext cx="3137441" cy="3137441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Execute the best</a:t>
          </a:r>
          <a:endParaRPr lang="en-US" sz="1900" kern="1200" dirty="0"/>
        </a:p>
      </dsp:txBody>
      <dsp:txXfrm>
        <a:off x="1390224" y="2390431"/>
        <a:ext cx="1680772" cy="821710"/>
      </dsp:txXfrm>
    </dsp:sp>
    <dsp:sp modelId="{AD2462C6-6010-DE47-B139-6BBC4AC30BBC}">
      <dsp:nvSpPr>
        <dsp:cNvPr id="0" name=""/>
        <dsp:cNvSpPr/>
      </dsp:nvSpPr>
      <dsp:spPr>
        <a:xfrm>
          <a:off x="578598" y="242778"/>
          <a:ext cx="3137441" cy="3137441"/>
        </a:xfrm>
        <a:prstGeom prst="pie">
          <a:avLst>
            <a:gd name="adj1" fmla="val 9000000"/>
            <a:gd name="adj2" fmla="val 1620000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Generate candidate operations</a:t>
          </a:r>
          <a:endParaRPr lang="en-US" sz="1900" kern="1200" dirty="0"/>
        </a:p>
      </dsp:txBody>
      <dsp:txXfrm>
        <a:off x="942018" y="907616"/>
        <a:ext cx="1120514" cy="933762"/>
      </dsp:txXfrm>
    </dsp:sp>
    <dsp:sp modelId="{0AF1D155-87E6-284B-B39E-8B3672B3CACC}">
      <dsp:nvSpPr>
        <dsp:cNvPr id="0" name=""/>
        <dsp:cNvSpPr/>
      </dsp:nvSpPr>
      <dsp:spPr>
        <a:xfrm>
          <a:off x="513867" y="48555"/>
          <a:ext cx="3525886" cy="352588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431588-29BA-C84B-9D02-942A7BBDDA1A}">
      <dsp:nvSpPr>
        <dsp:cNvPr id="0" name=""/>
        <dsp:cNvSpPr/>
      </dsp:nvSpPr>
      <dsp:spPr>
        <a:xfrm>
          <a:off x="448991" y="160408"/>
          <a:ext cx="3525886" cy="352588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9FB74C-9BCD-EE4B-AED5-73AD071D0D1F}">
      <dsp:nvSpPr>
        <dsp:cNvPr id="0" name=""/>
        <dsp:cNvSpPr/>
      </dsp:nvSpPr>
      <dsp:spPr>
        <a:xfrm>
          <a:off x="384116" y="48555"/>
          <a:ext cx="3525886" cy="352588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5CE9E-79A6-224E-9348-42211F968ACB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72597-D0ED-9B4D-8E49-7F402EFD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86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BE293-D76E-334E-AA6B-6B41B30C279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4287B-C7A4-5540-AD48-A86B21798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6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7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cluster highly correlated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2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Depending</a:t>
            </a:r>
            <a:r>
              <a:rPr lang="en-US" baseline="0" dirty="0" smtClean="0"/>
              <a:t> on which sentence is true, the PSDD would go to one and only one branch.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want to keep the determinism property as it give us the closed-form parameter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1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merge</a:t>
            </a:r>
          </a:p>
          <a:p>
            <a:r>
              <a:rPr lang="en-US" dirty="0" smtClean="0"/>
              <a:t>and mention they</a:t>
            </a:r>
            <a:r>
              <a:rPr lang="en-US" baseline="0" dirty="0" smtClean="0"/>
              <a:t> are universal operations for structure learning</a:t>
            </a:r>
          </a:p>
          <a:p>
            <a:r>
              <a:rPr lang="en-US" baseline="0" dirty="0" smtClean="0"/>
              <a:t>also relate to SPN and </a:t>
            </a:r>
            <a:r>
              <a:rPr lang="en-US" baseline="0" dirty="0" err="1" smtClean="0"/>
              <a:t>Cutset</a:t>
            </a:r>
            <a:r>
              <a:rPr lang="en-US" baseline="0" dirty="0" smtClean="0"/>
              <a:t> network's structure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merge</a:t>
            </a:r>
          </a:p>
          <a:p>
            <a:r>
              <a:rPr lang="en-US" dirty="0" smtClean="0"/>
              <a:t>and mention they</a:t>
            </a:r>
            <a:r>
              <a:rPr lang="en-US" baseline="0" dirty="0" smtClean="0"/>
              <a:t> are universal operations for structure learning</a:t>
            </a:r>
          </a:p>
          <a:p>
            <a:r>
              <a:rPr lang="en-US" baseline="0" dirty="0" smtClean="0"/>
              <a:t>also relate to SPN and </a:t>
            </a:r>
            <a:r>
              <a:rPr lang="en-US" baseline="0" dirty="0" err="1" smtClean="0"/>
              <a:t>Cutset</a:t>
            </a:r>
            <a:r>
              <a:rPr lang="en-US" baseline="0" dirty="0" smtClean="0"/>
              <a:t> network's structure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4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most naive </a:t>
            </a:r>
            <a:r>
              <a:rPr lang="en-US" baseline="0" dirty="0" err="1" smtClean="0"/>
              <a:t>psdd</a:t>
            </a:r>
            <a:r>
              <a:rPr lang="en-US" baseline="0" dirty="0" smtClean="0"/>
              <a:t>: fully factorized, assume every variable is independent from one another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42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introduce</a:t>
            </a:r>
            <a:r>
              <a:rPr lang="en-US" baseline="0" dirty="0" smtClean="0"/>
              <a:t> the benchmark datasets</a:t>
            </a:r>
            <a:endParaRPr lang="en-US" dirty="0" smtClean="0"/>
          </a:p>
          <a:p>
            <a:r>
              <a:rPr lang="en-US" dirty="0" smtClean="0"/>
              <a:t>make the table readable</a:t>
            </a:r>
          </a:p>
          <a:p>
            <a:endParaRPr lang="en-US" dirty="0" smtClean="0"/>
          </a:p>
          <a:p>
            <a:r>
              <a:rPr lang="en-US" dirty="0" smtClean="0"/>
              <a:t>Mention 20</a:t>
            </a:r>
            <a:r>
              <a:rPr lang="en-US" baseline="0" dirty="0" smtClean="0"/>
              <a:t>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34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circle the datasets </a:t>
            </a:r>
            <a:r>
              <a:rPr lang="en-US" baseline="0" dirty="0" smtClean="0"/>
              <a:t>you did better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compare with 7 most recent learners in this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09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unique edges of </a:t>
            </a:r>
            <a:r>
              <a:rPr lang="en-US" dirty="0" err="1" smtClean="0"/>
              <a:t>psdds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easiest way to understand</a:t>
            </a:r>
            <a:r>
              <a:rPr lang="en-US" baseline="0" dirty="0" smtClean="0"/>
              <a:t> constraints is they eliminate some possible examples from the distribution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14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3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the third constraint</a:t>
            </a:r>
          </a:p>
          <a:p>
            <a:r>
              <a:rPr lang="en-US" baseline="0" dirty="0" smtClean="0"/>
              <a:t>a more concrete constraint example</a:t>
            </a:r>
          </a:p>
          <a:p>
            <a:r>
              <a:rPr lang="en-US" baseline="0" dirty="0" smtClean="0"/>
              <a:t>make up a motivating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11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order to assess how good those models are, we run them on density estimation datasets. Those achieving a higher log likelihood score are deemed as better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79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baseline="0" dirty="0" smtClean="0"/>
              <a:t>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2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merge</a:t>
            </a:r>
          </a:p>
          <a:p>
            <a:r>
              <a:rPr lang="en-US" dirty="0" smtClean="0"/>
              <a:t>and mention they</a:t>
            </a:r>
            <a:r>
              <a:rPr lang="en-US" baseline="0" dirty="0" smtClean="0"/>
              <a:t> are universal operations for structure learning</a:t>
            </a:r>
          </a:p>
          <a:p>
            <a:r>
              <a:rPr lang="en-US" baseline="0" dirty="0" smtClean="0"/>
              <a:t>also relate to SPN and </a:t>
            </a:r>
            <a:r>
              <a:rPr lang="en-US" baseline="0" dirty="0" err="1" smtClean="0"/>
              <a:t>Cutset</a:t>
            </a:r>
            <a:r>
              <a:rPr lang="en-US" baseline="0" dirty="0" smtClean="0"/>
              <a:t> network's structure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91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pass of datasets, similar to what you do in Bayesian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28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Depending whether it</a:t>
            </a:r>
            <a:r>
              <a:rPr lang="en-US" baseline="0" dirty="0" smtClean="0"/>
              <a:t> </a:t>
            </a:r>
            <a:r>
              <a:rPr lang="en-US" dirty="0" smtClean="0"/>
              <a:t>support</a:t>
            </a:r>
            <a:r>
              <a:rPr lang="en-US" baseline="0" dirty="0" smtClean="0"/>
              <a:t>s efficient exact inference, a representation can be roughly categorized as “tractable” or “intractable”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9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98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choosing</a:t>
            </a:r>
            <a:r>
              <a:rPr lang="en-US" baseline="0" dirty="0" smtClean="0"/>
              <a:t> which model to use for a specific machine learning problem, we usually face the tradeoff between choosing a model with a lot of representational freedom or a model with many desirable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Properties give tractability -&gt; more tasks -&gt; structure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66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PSDDs</a:t>
            </a:r>
            <a:r>
              <a:rPr lang="en-US" baseline="0" dirty="0" smtClean="0"/>
              <a:t> have more structural properties, and I will introduce them later. Now, I feel these should be enough for you to understand how a PSDD represents a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9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9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Until</a:t>
            </a:r>
            <a:r>
              <a:rPr lang="en-US" baseline="0" dirty="0" smtClean="0"/>
              <a:t> here, the time spent needs to be controlled under 5~6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</a:t>
            </a:r>
            <a:r>
              <a:rPr lang="en-US" baseline="0" dirty="0" smtClean="0"/>
              <a:t> the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4287B-C7A4-5540-AD48-A86B21798B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6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5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C911-E119-1A49-8B7E-FE4CD6F0DA57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32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E713-9B65-604F-BF50-E2DA89094617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E812-3DE9-5F47-86FC-7DD2EDDD46A7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67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10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1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07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9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37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01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2" y="24717"/>
            <a:ext cx="7885156" cy="118624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94" y="1161537"/>
            <a:ext cx="7719884" cy="5016843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2pPr>
            <a:lvl3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3pPr>
            <a:lvl4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4pPr>
            <a:lvl5pPr>
              <a:defRPr sz="2600" b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015B-1FC1-584B-AB52-B1E7EEDE4874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5309" y="6405781"/>
            <a:ext cx="2057400" cy="365125"/>
          </a:xfrm>
        </p:spPr>
        <p:txBody>
          <a:bodyPr/>
          <a:lstStyle>
            <a:lvl1pPr>
              <a:defRPr sz="1500">
                <a:solidFill>
                  <a:schemeClr val="bg2"/>
                </a:solidFill>
              </a:defRPr>
            </a:lvl1pPr>
          </a:lstStyle>
          <a:p>
            <a:fld id="{4F156ACB-A724-824C-8EF7-F0B9CCAF63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20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9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9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A15D-5CDB-1145-9622-F5B5F7E909C3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A2BC-6012-8043-AE12-0C6A88B30B53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6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7D5E-F6C5-BE4F-BEDD-7EACF7E56905}" type="datetime1">
              <a:rPr lang="en-US" smtClean="0"/>
              <a:t>8/13/17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6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2DCD-1A89-174A-80B3-DB22FB1DE86B}" type="datetime1">
              <a:rPr lang="en-US" smtClean="0"/>
              <a:t>8/13/17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5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0F2AC-92D7-E04A-8766-C5AFBECD3504}" type="datetime1">
              <a:rPr lang="en-US" smtClean="0"/>
              <a:t>8/13/17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2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5F69-6D89-5148-A0C0-2CCA5780EEFD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4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D7FE-9E3F-5B4E-9453-4A8A60E41C0A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4D2E0-B355-E448-99F3-114080FCE9A3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56ACB-A724-824C-8EF7-F0B9CCA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A0BD2-B5B3-924C-8BE8-05E2436CB510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A9CAB-9FFA-D945-81A3-CC0F6FD6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1.jpe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2044" y="1714501"/>
            <a:ext cx="6858000" cy="1790700"/>
          </a:xfrm>
        </p:spPr>
        <p:txBody>
          <a:bodyPr>
            <a:normAutofit/>
          </a:bodyPr>
          <a:lstStyle/>
          <a:p>
            <a:r>
              <a:rPr lang="en-US" sz="3300" dirty="0"/>
              <a:t>Learning The Structure of Probabilistic Sentential Decision Diagrams</a:t>
            </a:r>
          </a:p>
        </p:txBody>
      </p:sp>
      <p:sp>
        <p:nvSpPr>
          <p:cNvPr id="5" name="Rectangle 4"/>
          <p:cNvSpPr/>
          <p:nvPr/>
        </p:nvSpPr>
        <p:spPr>
          <a:xfrm>
            <a:off x="592425" y="589577"/>
            <a:ext cx="7701197" cy="535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1912046" cy="6858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2044" y="3921478"/>
            <a:ext cx="72319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 err="1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Yitao</a:t>
            </a:r>
            <a:r>
              <a:rPr lang="en-US" sz="2250" b="1" dirty="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 Liang, </a:t>
            </a:r>
            <a:r>
              <a:rPr lang="en-US" sz="2250" b="1" dirty="0" err="1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Jessa</a:t>
            </a:r>
            <a:r>
              <a:rPr lang="en-US" sz="2250" b="1" dirty="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 </a:t>
            </a:r>
            <a:r>
              <a:rPr lang="en-US" sz="2250" b="1" dirty="0" err="1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Bekker</a:t>
            </a:r>
            <a:r>
              <a:rPr lang="en-US" sz="2250" b="1" dirty="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, Guy Van den </a:t>
            </a:r>
            <a:r>
              <a:rPr lang="en-US" sz="2250" b="1" dirty="0" err="1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Broeck</a:t>
            </a:r>
            <a:endParaRPr lang="en-US" sz="2250" b="1" dirty="0">
              <a:solidFill>
                <a:srgbClr val="254469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2044" y="4850694"/>
            <a:ext cx="72319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>
                <a:solidFill>
                  <a:srgbClr val="254469"/>
                </a:solidFill>
                <a:latin typeface="Lucida Grande" charset="0"/>
                <a:ea typeface="Lucida Grande" charset="0"/>
                <a:cs typeface="Lucida Grande" charset="0"/>
              </a:rPr>
              <a:t>August 12, 2017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44" y="6271895"/>
            <a:ext cx="1639455" cy="5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3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1" y="875786"/>
            <a:ext cx="8101772" cy="1021989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39007" y="2433609"/>
            <a:ext cx="6592861" cy="1933676"/>
            <a:chOff x="1582141" y="1923394"/>
            <a:chExt cx="8790481" cy="2578234"/>
          </a:xfrm>
        </p:grpSpPr>
        <p:sp>
          <p:nvSpPr>
            <p:cNvPr id="6" name="Rectangle 5"/>
            <p:cNvSpPr/>
            <p:nvPr/>
          </p:nvSpPr>
          <p:spPr>
            <a:xfrm>
              <a:off x="1582141" y="1923394"/>
              <a:ext cx="7417714" cy="257823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464C7">
                  <a:alpha val="80000"/>
                </a:srgbClr>
              </a:solidFill>
            </a:ln>
            <a:effectLst>
              <a:outerShdw blurRad="152400" dist="101600" dir="4680000" sx="99000" sy="99000" algn="t" rotWithShape="0">
                <a:prstClr val="black">
                  <a:alpha val="29000"/>
                </a:prstClr>
              </a:outerShdw>
              <a:reflection blurRad="63500" stA="40000" endPos="15000" dist="127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667" y="2239202"/>
              <a:ext cx="2082955" cy="208295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339007" y="2885019"/>
            <a:ext cx="5811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Are PSDDs amenable to tractable </a:t>
            </a:r>
            <a:r>
              <a:rPr lang="en-US" sz="27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structure learning</a:t>
            </a:r>
            <a:endParaRPr lang="en-US" sz="2700" b="1" dirty="0">
              <a:solidFill>
                <a:srgbClr val="0464C7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&amp; Variable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83" y="1210966"/>
            <a:ext cx="2878983" cy="4419847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33" y="1233481"/>
            <a:ext cx="4438004" cy="4171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76" y="4791115"/>
            <a:ext cx="770855" cy="721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84" y="4645709"/>
            <a:ext cx="1697971" cy="100761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rot="349104">
            <a:off x="3121957" y="4095001"/>
            <a:ext cx="1869013" cy="798455"/>
            <a:chOff x="7128450" y="1916502"/>
            <a:chExt cx="1976649" cy="73815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161967">
              <a:off x="8663474" y="2215474"/>
              <a:ext cx="441625" cy="40126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450" y="1916502"/>
              <a:ext cx="1710749" cy="73815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3348326" y="3531717"/>
            <a:ext cx="289822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Independence</a:t>
            </a:r>
            <a:endParaRPr lang="en-US" sz="2400" b="1" dirty="0">
              <a:solidFill>
                <a:srgbClr val="0464C7"/>
              </a:solidFill>
              <a:latin typeface="Lucida Grande" charset="0"/>
              <a:ea typeface="Lucida Grande" charset="0"/>
              <a:cs typeface="Lucida Grande" charset="0"/>
            </a:endParaRPr>
          </a:p>
          <a:p>
            <a:endParaRPr lang="en-US" sz="195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Induce a </a:t>
            </a:r>
            <a:r>
              <a:rPr lang="en-US" dirty="0" err="1" smtClean="0"/>
              <a:t>Vtree</a:t>
            </a:r>
            <a:r>
              <a:rPr lang="en-US" dirty="0" smtClean="0"/>
              <a:t> from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23" y="1362635"/>
            <a:ext cx="2768738" cy="4250596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895788" y="3120252"/>
            <a:ext cx="3022121" cy="7353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828" y="1211675"/>
            <a:ext cx="4165866" cy="4794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7739" y="982681"/>
            <a:ext cx="289822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Bottom-up</a:t>
            </a:r>
          </a:p>
          <a:p>
            <a:pPr algn="ctr"/>
            <a:r>
              <a:rPr lang="en-US" sz="24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Induction</a:t>
            </a:r>
            <a:endParaRPr lang="en-US" sz="2400" b="1" dirty="0">
              <a:solidFill>
                <a:srgbClr val="0464C7"/>
              </a:solidFill>
              <a:latin typeface="Lucida Grande" charset="0"/>
              <a:ea typeface="Lucida Grande" charset="0"/>
              <a:cs typeface="Lucida Grande" charset="0"/>
            </a:endParaRPr>
          </a:p>
          <a:p>
            <a:endParaRPr lang="en-US" sz="195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8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PSDD: Determinism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208" y="1393014"/>
            <a:ext cx="4862964" cy="4571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20311">
            <a:off x="4169248" y="1861986"/>
            <a:ext cx="1595966" cy="10869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728" y="3141272"/>
            <a:ext cx="1358833" cy="6254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45190" y="2441566"/>
            <a:ext cx="30330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Lucida Grande" charset="0"/>
                <a:ea typeface="Lucida Grande" charset="0"/>
                <a:cs typeface="Lucida Grande" charset="0"/>
              </a:rPr>
              <a:t>Branch over sentences on left variables</a:t>
            </a:r>
            <a:endParaRPr lang="en-US" sz="26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89" y="3095726"/>
            <a:ext cx="1358833" cy="625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472" y="1474857"/>
            <a:ext cx="1736108" cy="7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4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2" y="24717"/>
            <a:ext cx="8383696" cy="1186249"/>
          </a:xfrm>
        </p:spPr>
        <p:txBody>
          <a:bodyPr/>
          <a:lstStyle/>
          <a:p>
            <a:r>
              <a:rPr lang="en-US" dirty="0" smtClean="0"/>
              <a:t>Search for Structure: </a:t>
            </a:r>
            <a:r>
              <a:rPr lang="en-US" dirty="0" err="1" smtClean="0"/>
              <a:t>LearnPSDD</a:t>
            </a:r>
            <a:r>
              <a:rPr lang="en-US" dirty="0" smtClean="0"/>
              <a:t> Operations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26" y="1086427"/>
            <a:ext cx="5805287" cy="49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2" y="24717"/>
            <a:ext cx="8383696" cy="1186249"/>
          </a:xfrm>
        </p:spPr>
        <p:txBody>
          <a:bodyPr/>
          <a:lstStyle/>
          <a:p>
            <a:r>
              <a:rPr lang="en-US" dirty="0"/>
              <a:t>Search for Structure: </a:t>
            </a:r>
            <a:r>
              <a:rPr lang="en-US" dirty="0" err="1"/>
              <a:t>LearnPSDD</a:t>
            </a:r>
            <a:r>
              <a:rPr lang="en-US" dirty="0"/>
              <a:t> Operations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26531"/>
            <a:ext cx="6093558" cy="3782869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64210" y="4993835"/>
            <a:ext cx="4871781" cy="10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1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a PSDD from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86117" y="1883830"/>
            <a:ext cx="3089191" cy="3943229"/>
            <a:chOff x="3777084" y="1572053"/>
            <a:chExt cx="3713904" cy="4732496"/>
          </a:xfrm>
        </p:grpSpPr>
        <p:sp>
          <p:nvSpPr>
            <p:cNvPr id="7" name="Pentagon 6"/>
            <p:cNvSpPr/>
            <p:nvPr/>
          </p:nvSpPr>
          <p:spPr>
            <a:xfrm rot="5400000">
              <a:off x="4495133" y="3320720"/>
              <a:ext cx="2473312" cy="3494346"/>
            </a:xfrm>
            <a:prstGeom prst="homePlate">
              <a:avLst>
                <a:gd name="adj" fmla="val 18328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3996642" y="3822635"/>
              <a:ext cx="3494346" cy="675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Pentagon 8"/>
            <p:cNvSpPr/>
            <p:nvPr/>
          </p:nvSpPr>
          <p:spPr>
            <a:xfrm rot="5400000">
              <a:off x="4869363" y="1726961"/>
              <a:ext cx="1724862" cy="3494339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10" name="Triangle 9"/>
            <p:cNvSpPr/>
            <p:nvPr/>
          </p:nvSpPr>
          <p:spPr>
            <a:xfrm rot="10800000">
              <a:off x="3984616" y="2609950"/>
              <a:ext cx="3494346" cy="476897"/>
            </a:xfrm>
            <a:prstGeom prst="triangle">
              <a:avLst/>
            </a:prstGeom>
            <a:solidFill>
              <a:schemeClr val="bg1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riangle 10"/>
            <p:cNvSpPr/>
            <p:nvPr/>
          </p:nvSpPr>
          <p:spPr>
            <a:xfrm rot="10800000">
              <a:off x="3984625" y="2415505"/>
              <a:ext cx="3494342" cy="55205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Pentagon 11"/>
            <p:cNvSpPr/>
            <p:nvPr/>
          </p:nvSpPr>
          <p:spPr>
            <a:xfrm rot="5400000">
              <a:off x="5085411" y="541720"/>
              <a:ext cx="1292775" cy="3494346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84628" y="1896200"/>
              <a:ext cx="3494343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 err="1" smtClean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Vtree</a:t>
              </a:r>
              <a:r>
                <a:rPr lang="en-US" sz="2100" b="1" dirty="0" smtClean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 learning</a:t>
              </a:r>
              <a:endParaRPr lang="en-US" sz="2100" b="1" dirty="0">
                <a:solidFill>
                  <a:schemeClr val="bg1">
                    <a:lumMod val="95000"/>
                  </a:schemeClr>
                </a:solidFill>
                <a:latin typeface="Lucida Grande" charset="0"/>
                <a:ea typeface="Lucida Grande" charset="0"/>
                <a:cs typeface="Lucida Grande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84619" y="3100293"/>
              <a:ext cx="3494345" cy="886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Construct the most naïve PSDD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613" y="4596466"/>
              <a:ext cx="3494343" cy="1274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 err="1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LearnPSDD</a:t>
              </a:r>
              <a:endParaRPr lang="en-US" sz="2100" b="1" dirty="0">
                <a:solidFill>
                  <a:schemeClr val="bg1">
                    <a:lumMod val="95000"/>
                  </a:schemeClr>
                </a:solidFill>
                <a:latin typeface="Lucida Grande" charset="0"/>
                <a:ea typeface="Lucida Grande" charset="0"/>
                <a:cs typeface="Lucida Grande" charset="0"/>
              </a:endParaRPr>
            </a:p>
            <a:p>
              <a:pPr algn="ctr"/>
              <a:r>
                <a:rPr lang="en-US" sz="2100" b="1" dirty="0" smtClean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(search for better structure)</a:t>
              </a:r>
              <a:endParaRPr lang="en-US" sz="2100" b="1" dirty="0">
                <a:solidFill>
                  <a:schemeClr val="bg1">
                    <a:lumMod val="95000"/>
                  </a:schemeClr>
                </a:solidFill>
                <a:latin typeface="Lucida Grande" charset="0"/>
                <a:ea typeface="Lucida Grande" charset="0"/>
                <a:cs typeface="Lucida Grande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817491" y="1574493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95823" y="1572053"/>
              <a:ext cx="4719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08528" y="2785674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77084" y="2790561"/>
              <a:ext cx="4719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2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3835425" y="4095920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88133" y="4086191"/>
              <a:ext cx="4719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3</a:t>
              </a: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38367" y="1180216"/>
            <a:ext cx="1850181" cy="4649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Roadmap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588839" y="1180215"/>
            <a:ext cx="2142830" cy="46497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 err="1"/>
              <a:t>LearnPSDD</a:t>
            </a:r>
            <a:endParaRPr lang="en-US" sz="2600" dirty="0"/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138158742"/>
              </p:ext>
            </p:extLst>
          </p:nvPr>
        </p:nvGraphicFramePr>
        <p:xfrm>
          <a:off x="4463333" y="1924603"/>
          <a:ext cx="4423870" cy="3735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431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2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1089" y="2442565"/>
            <a:ext cx="804182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Compare with O-SPN: smaller size in 14, better LL in 11,  </a:t>
            </a:r>
          </a:p>
          <a:p>
            <a:r>
              <a:rPr lang="en-US" sz="21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                                  win on both in 6</a:t>
            </a:r>
          </a:p>
          <a:p>
            <a:endParaRPr lang="en-US" sz="2100" b="1" dirty="0">
              <a:solidFill>
                <a:srgbClr val="0464C7"/>
              </a:solidFill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US" sz="21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Compare with L-SPN: smaller size in 14, better LL in 6,  </a:t>
            </a:r>
          </a:p>
          <a:p>
            <a:r>
              <a:rPr lang="en-US" sz="21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                                  win on both in </a:t>
            </a:r>
            <a:r>
              <a:rPr lang="en-US" sz="21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288"/>
            <a:ext cx="9144000" cy="3769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46367" y="2184839"/>
            <a:ext cx="479203" cy="4538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089" y="4697621"/>
            <a:ext cx="80418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Comparable in performance &amp; Smaller in size</a:t>
            </a:r>
          </a:p>
        </p:txBody>
      </p:sp>
    </p:spTree>
    <p:extLst>
      <p:ext uri="{BB962C8B-B14F-4D97-AF65-F5344CB8AC3E}">
        <p14:creationId xmlns:p14="http://schemas.microsoft.com/office/powerpoint/2010/main" val="7257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Ensembles of PSDDs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11" y="2050767"/>
            <a:ext cx="1731029" cy="120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57" y="2655160"/>
            <a:ext cx="1477485" cy="1086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91" y="3688849"/>
            <a:ext cx="1731029" cy="1211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118" y="2302807"/>
            <a:ext cx="479203" cy="256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739" y="2384361"/>
            <a:ext cx="1828800" cy="2171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337" y="2588546"/>
            <a:ext cx="2389493" cy="17633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52" y="3583639"/>
            <a:ext cx="844000" cy="3884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67" y="3587574"/>
            <a:ext cx="603146" cy="27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22" y="3587574"/>
            <a:ext cx="603146" cy="27761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89162" y="5122116"/>
            <a:ext cx="20431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EM/Bagging</a:t>
            </a:r>
          </a:p>
        </p:txBody>
      </p:sp>
    </p:spTree>
    <p:extLst>
      <p:ext uri="{BB962C8B-B14F-4D97-AF65-F5344CB8AC3E}">
        <p14:creationId xmlns:p14="http://schemas.microsoft.com/office/powerpoint/2010/main" val="92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2" y="24717"/>
            <a:ext cx="8241640" cy="1186249"/>
          </a:xfrm>
        </p:spPr>
        <p:txBody>
          <a:bodyPr/>
          <a:lstStyle/>
          <a:p>
            <a:r>
              <a:rPr lang="en-US" dirty="0" smtClean="0"/>
              <a:t>State-of-the-Art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7" y="1137432"/>
            <a:ext cx="4272484" cy="491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649" y="1660560"/>
            <a:ext cx="816454" cy="3938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5046" y="3212121"/>
            <a:ext cx="34700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State-of-the-art in 6 datasets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" y="1469855"/>
            <a:ext cx="3994736" cy="372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" y="1728745"/>
            <a:ext cx="3994735" cy="372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7" y="1968394"/>
            <a:ext cx="3994734" cy="3725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7" y="3257442"/>
            <a:ext cx="3994734" cy="3319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7" y="2880202"/>
            <a:ext cx="3994734" cy="3319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7" y="3938325"/>
            <a:ext cx="3994734" cy="3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5" y="2477496"/>
            <a:ext cx="2923843" cy="2528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Background: Intractable Representation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572892"/>
            <a:ext cx="3446395" cy="3189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Bayesian networks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4188" y="1572892"/>
            <a:ext cx="3708057" cy="37255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Markov networks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200" y="5397816"/>
            <a:ext cx="6963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Do not support linear-time exact inference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37" y="2189924"/>
            <a:ext cx="3453741" cy="2653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974" y="2166167"/>
            <a:ext cx="3313070" cy="31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1" y="875786"/>
            <a:ext cx="8086310" cy="85261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67526" y="4515664"/>
            <a:ext cx="339449" cy="33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1" name="Group 10"/>
          <p:cNvGrpSpPr/>
          <p:nvPr/>
        </p:nvGrpSpPr>
        <p:grpSpPr>
          <a:xfrm>
            <a:off x="996287" y="2399972"/>
            <a:ext cx="6613559" cy="2731586"/>
            <a:chOff x="3098799" y="2056961"/>
            <a:chExt cx="8144942" cy="3317927"/>
          </a:xfrm>
        </p:grpSpPr>
        <p:sp>
          <p:nvSpPr>
            <p:cNvPr id="5" name="Rectangle 4"/>
            <p:cNvSpPr/>
            <p:nvPr/>
          </p:nvSpPr>
          <p:spPr>
            <a:xfrm>
              <a:off x="3098799" y="2056961"/>
              <a:ext cx="6856697" cy="242154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464C7">
                  <a:alpha val="80000"/>
                </a:srgbClr>
              </a:solidFill>
            </a:ln>
            <a:effectLst>
              <a:outerShdw blurRad="190500" dist="25400" dir="4680000" sx="99000" sy="99000" algn="t" rotWithShape="0">
                <a:prstClr val="black">
                  <a:alpha val="20000"/>
                </a:prstClr>
              </a:outerShdw>
              <a:reflection blurRad="63500" stA="40000" endPos="15000" dist="635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6688" y="2073894"/>
              <a:ext cx="3377053" cy="330099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758547" y="2390570"/>
              <a:ext cx="55372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b="1" dirty="0">
                  <a:solidFill>
                    <a:srgbClr val="0464C7"/>
                  </a:solidFill>
                </a:rPr>
                <a:t>Retain the ability to fit logically constrained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2" y="24717"/>
            <a:ext cx="8510098" cy="1186249"/>
          </a:xfrm>
        </p:spPr>
        <p:txBody>
          <a:bodyPr/>
          <a:lstStyle/>
          <a:p>
            <a:r>
              <a:rPr lang="en-US" dirty="0" smtClean="0"/>
              <a:t>Learning in Logically Constrained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94" y="1645630"/>
            <a:ext cx="7719884" cy="4649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50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32815" y="2089129"/>
            <a:ext cx="2781023" cy="3258624"/>
            <a:chOff x="3777084" y="1642505"/>
            <a:chExt cx="3708031" cy="4344832"/>
          </a:xfrm>
        </p:grpSpPr>
        <p:sp>
          <p:nvSpPr>
            <p:cNvPr id="35" name="Pentagon 34"/>
            <p:cNvSpPr/>
            <p:nvPr/>
          </p:nvSpPr>
          <p:spPr>
            <a:xfrm rot="5400000">
              <a:off x="4822189" y="3330564"/>
              <a:ext cx="1819200" cy="3494346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34" name="Triangle 33"/>
            <p:cNvSpPr/>
            <p:nvPr/>
          </p:nvSpPr>
          <p:spPr>
            <a:xfrm rot="10800000">
              <a:off x="3984618" y="4163551"/>
              <a:ext cx="3494344" cy="8355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Pentagon 14"/>
            <p:cNvSpPr/>
            <p:nvPr/>
          </p:nvSpPr>
          <p:spPr>
            <a:xfrm rot="5400000">
              <a:off x="4611502" y="1984822"/>
              <a:ext cx="2240584" cy="3494339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29" name="Triangle 28"/>
            <p:cNvSpPr/>
            <p:nvPr/>
          </p:nvSpPr>
          <p:spPr>
            <a:xfrm rot="10800000">
              <a:off x="3984616" y="2609950"/>
              <a:ext cx="3494346" cy="476897"/>
            </a:xfrm>
            <a:prstGeom prst="triangle">
              <a:avLst/>
            </a:prstGeom>
            <a:solidFill>
              <a:schemeClr val="bg1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Triangle 13"/>
            <p:cNvSpPr/>
            <p:nvPr/>
          </p:nvSpPr>
          <p:spPr>
            <a:xfrm rot="10800000">
              <a:off x="3984625" y="2415505"/>
              <a:ext cx="3494342" cy="55205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Pentagon 7"/>
            <p:cNvSpPr/>
            <p:nvPr/>
          </p:nvSpPr>
          <p:spPr>
            <a:xfrm rot="5400000">
              <a:off x="5085411" y="541720"/>
              <a:ext cx="1292775" cy="3494346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84628" y="1811976"/>
              <a:ext cx="3494343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Compile </a:t>
              </a:r>
              <a:r>
                <a:rPr lang="en-US" sz="1950" b="1" dirty="0" smtClean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logic   </a:t>
              </a:r>
              <a:r>
                <a:rPr lang="en-US" sz="195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into a SDD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84619" y="3100293"/>
              <a:ext cx="34943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Convert to a PSDD:</a:t>
              </a:r>
            </a:p>
            <a:p>
              <a:pPr algn="ctr"/>
              <a:r>
                <a:rPr lang="en-US" sz="195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Parameter estimation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90772" y="5073736"/>
              <a:ext cx="3494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dirty="0" err="1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LearnPSDD</a:t>
              </a:r>
              <a:endParaRPr lang="en-US" sz="1950" b="1" dirty="0">
                <a:solidFill>
                  <a:schemeClr val="bg1">
                    <a:lumMod val="95000"/>
                  </a:schemeClr>
                </a:solidFill>
                <a:latin typeface="Lucida Grande" charset="0"/>
                <a:ea typeface="Lucida Grande" charset="0"/>
                <a:cs typeface="Lucida Grande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7491" y="1718877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5821" y="1728469"/>
              <a:ext cx="4719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808528" y="2785674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77084" y="2790561"/>
              <a:ext cx="4719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2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835425" y="4336560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88133" y="4338864"/>
              <a:ext cx="4719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3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62" y="29843"/>
            <a:ext cx="8464379" cy="889687"/>
          </a:xfrm>
        </p:spPr>
        <p:txBody>
          <a:bodyPr>
            <a:normAutofit/>
          </a:bodyPr>
          <a:lstStyle/>
          <a:p>
            <a:r>
              <a:rPr lang="en-US" sz="2700" dirty="0" smtClean="0"/>
              <a:t>Experiments in Logically Constrained Domains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780" y="1077401"/>
            <a:ext cx="7719884" cy="50168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Discrete multi-valued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42312" y="1694273"/>
                <a:ext cx="19317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charset="0"/>
                          <a:ea typeface="Lucida Grande" charset="0"/>
                          <a:cs typeface="Lucida Grande" charset="0"/>
                        </a:rPr>
                        <m:t>𝑨</m:t>
                      </m:r>
                      <m:r>
                        <a:rPr lang="en-US" sz="2400" b="1" i="1">
                          <a:latin typeface="Cambria Math" charset="0"/>
                          <a:ea typeface="Lucida Grande" charset="0"/>
                          <a:cs typeface="Lucida Grande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charset="0"/>
                          <a:ea typeface="Lucida Grande" charset="0"/>
                          <a:cs typeface="Lucida Grande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charset="0"/>
                          <a:ea typeface="Lucida Grande" charset="0"/>
                          <a:cs typeface="Lucida Grande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Lucida Grande" charset="0"/>
                  <a:ea typeface="Lucida Grande" charset="0"/>
                  <a:cs typeface="Lucida Grand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312" y="1694273"/>
                <a:ext cx="1931747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631" t="-101316" b="-1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2010">
            <a:off x="1795323" y="2156583"/>
            <a:ext cx="547831" cy="547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90152" y="2823370"/>
                <a:ext cx="2536848" cy="3469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Lucida Grande" charset="0"/>
                          <a:cs typeface="Lucida Grande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charset="0"/>
                          <a:ea typeface="Lucida Grande" charset="0"/>
                          <a:cs typeface="Lucida Grande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charset="0"/>
                          <a:ea typeface="Lucida Grande" charset="0"/>
                          <a:cs typeface="Lucida Grande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i="1" dirty="0" smtClean="0">
                  <a:latin typeface="Lucida Grande" charset="0"/>
                  <a:ea typeface="Lucida Grande" charset="0"/>
                  <a:cs typeface="Lucida Grand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    (</m:t>
                          </m:r>
                          <m:r>
                            <a:rPr lang="en-US" sz="2400" b="1" i="1" smtClean="0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latin typeface="Lucida Grande" charset="0"/>
                  <a:ea typeface="Lucida Grande" charset="0"/>
                  <a:cs typeface="Lucida Grand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</m:oMath>
                  </m:oMathPara>
                </a14:m>
                <a:endParaRPr lang="en-US" sz="2400" b="1" i="1" dirty="0">
                  <a:latin typeface="Lucida Grande" charset="0"/>
                  <a:ea typeface="Lucida Grande" charset="0"/>
                  <a:cs typeface="Lucida Grand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sz="2400" b="1" i="1">
                              <a:latin typeface="Cambria Math" charset="0"/>
                              <a:ea typeface="Lucida Grande" charset="0"/>
                              <a:cs typeface="Lucida Grande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400" b="1" i="1">
                                  <a:latin typeface="Cambria Math" charset="0"/>
                                  <a:ea typeface="Lucida Grande" charset="0"/>
                                  <a:cs typeface="Lucida Grande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∧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¬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¬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∨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charset="0"/>
                                  <a:ea typeface="Lucida Grande" charset="0"/>
                                  <a:cs typeface="Lucida Grande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∧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¬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∨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charset="0"/>
                                  <a:ea typeface="Lucida Grande" charset="0"/>
                                  <a:cs typeface="Lucida Grande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∧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¬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Lucida Grande" charset="0"/>
                                      <a:cs typeface="Lucida Grande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 i="1" dirty="0">
                  <a:latin typeface="Lucida Grande" charset="0"/>
                  <a:ea typeface="Lucida Grande" charset="0"/>
                  <a:cs typeface="Lucida Grande" charset="0"/>
                </a:endParaRPr>
              </a:p>
              <a:p>
                <a:endParaRPr lang="en-US" sz="2400" b="1" i="1" dirty="0">
                  <a:latin typeface="Lucida Grande" charset="0"/>
                  <a:ea typeface="Lucida Grande" charset="0"/>
                  <a:cs typeface="Lucida Grande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2" y="2823370"/>
                <a:ext cx="2536848" cy="3469027"/>
              </a:xfrm>
              <a:prstGeom prst="rect">
                <a:avLst/>
              </a:prstGeom>
              <a:blipFill rotWithShape="0">
                <a:blip r:embed="rId5"/>
                <a:stretch>
                  <a:fillRect l="-2404" t="-1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915" y="2724334"/>
            <a:ext cx="5207794" cy="10439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55" y="2642508"/>
            <a:ext cx="1682282" cy="491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1" y="2642508"/>
            <a:ext cx="1035922" cy="45592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346339" y="2088888"/>
            <a:ext cx="1482487" cy="553619"/>
            <a:chOff x="7128450" y="1916502"/>
            <a:chExt cx="1976649" cy="73815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161967">
              <a:off x="8663474" y="2215474"/>
              <a:ext cx="441625" cy="4012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450" y="1916502"/>
              <a:ext cx="1710749" cy="73815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804915" y="4332564"/>
            <a:ext cx="5094664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Never omit domain constraints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40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2576" y="5621502"/>
            <a:ext cx="7719884" cy="46497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/>
              <a:t>State-of-the-art Performance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07542" y="1645723"/>
            <a:ext cx="3100036" cy="3651172"/>
            <a:chOff x="3777084" y="1642505"/>
            <a:chExt cx="3708031" cy="4344832"/>
          </a:xfrm>
        </p:grpSpPr>
        <p:sp>
          <p:nvSpPr>
            <p:cNvPr id="7" name="Pentagon 6"/>
            <p:cNvSpPr/>
            <p:nvPr/>
          </p:nvSpPr>
          <p:spPr>
            <a:xfrm rot="5400000">
              <a:off x="4822189" y="3330564"/>
              <a:ext cx="1819200" cy="3494346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3984618" y="4163551"/>
              <a:ext cx="3494344" cy="8355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Pentagon 8"/>
            <p:cNvSpPr/>
            <p:nvPr/>
          </p:nvSpPr>
          <p:spPr>
            <a:xfrm rot="5400000">
              <a:off x="4611502" y="1984822"/>
              <a:ext cx="2240584" cy="3494339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10" name="Triangle 9"/>
            <p:cNvSpPr/>
            <p:nvPr/>
          </p:nvSpPr>
          <p:spPr>
            <a:xfrm rot="10800000">
              <a:off x="3984616" y="2609950"/>
              <a:ext cx="3494346" cy="476897"/>
            </a:xfrm>
            <a:prstGeom prst="triangle">
              <a:avLst/>
            </a:prstGeom>
            <a:solidFill>
              <a:schemeClr val="bg1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riangle 10"/>
            <p:cNvSpPr/>
            <p:nvPr/>
          </p:nvSpPr>
          <p:spPr>
            <a:xfrm rot="10800000">
              <a:off x="3984625" y="2415505"/>
              <a:ext cx="3494342" cy="55205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Pentagon 11"/>
            <p:cNvSpPr/>
            <p:nvPr/>
          </p:nvSpPr>
          <p:spPr>
            <a:xfrm rot="5400000">
              <a:off x="5085411" y="541720"/>
              <a:ext cx="1292775" cy="3494346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84629" y="1811976"/>
              <a:ext cx="3494343" cy="833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Compile Logics   into a SDD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84620" y="3100292"/>
              <a:ext cx="3494345" cy="1198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Convert to PSDD:</a:t>
              </a:r>
            </a:p>
            <a:p>
              <a:pPr algn="ctr"/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Parameter estimation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0772" y="5073735"/>
              <a:ext cx="3494343" cy="468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 err="1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LearnPSDD</a:t>
              </a:r>
              <a:endParaRPr lang="en-US" sz="2100" b="1" dirty="0">
                <a:solidFill>
                  <a:schemeClr val="bg1">
                    <a:lumMod val="95000"/>
                  </a:schemeClr>
                </a:solidFill>
                <a:latin typeface="Lucida Grande" charset="0"/>
                <a:ea typeface="Lucida Grande" charset="0"/>
                <a:cs typeface="Lucida Grande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817491" y="1718877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95822" y="1728468"/>
              <a:ext cx="471909" cy="491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08528" y="2785674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77084" y="2790560"/>
              <a:ext cx="471909" cy="491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2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3835425" y="4336560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88132" y="4338861"/>
              <a:ext cx="471909" cy="491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3</a:t>
              </a: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007542" y="1212654"/>
            <a:ext cx="2934161" cy="46497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With constraints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45459" y="1677631"/>
            <a:ext cx="3155576" cy="3619264"/>
            <a:chOff x="3777084" y="1572053"/>
            <a:chExt cx="3713904" cy="4732496"/>
          </a:xfrm>
        </p:grpSpPr>
        <p:sp>
          <p:nvSpPr>
            <p:cNvPr id="30" name="Pentagon 29"/>
            <p:cNvSpPr/>
            <p:nvPr/>
          </p:nvSpPr>
          <p:spPr>
            <a:xfrm rot="5400000">
              <a:off x="4495133" y="3320720"/>
              <a:ext cx="2473312" cy="3494346"/>
            </a:xfrm>
            <a:prstGeom prst="homePlate">
              <a:avLst>
                <a:gd name="adj" fmla="val 18328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31" name="Triangle 30"/>
            <p:cNvSpPr/>
            <p:nvPr/>
          </p:nvSpPr>
          <p:spPr>
            <a:xfrm rot="10800000">
              <a:off x="3996642" y="3822635"/>
              <a:ext cx="3494346" cy="6752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Pentagon 31"/>
            <p:cNvSpPr/>
            <p:nvPr/>
          </p:nvSpPr>
          <p:spPr>
            <a:xfrm rot="5400000">
              <a:off x="4869363" y="1726961"/>
              <a:ext cx="1724862" cy="3494339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33" name="Triangle 32"/>
            <p:cNvSpPr/>
            <p:nvPr/>
          </p:nvSpPr>
          <p:spPr>
            <a:xfrm rot="10800000">
              <a:off x="3984616" y="2609950"/>
              <a:ext cx="3494346" cy="476897"/>
            </a:xfrm>
            <a:prstGeom prst="triangle">
              <a:avLst/>
            </a:prstGeom>
            <a:solidFill>
              <a:schemeClr val="bg1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Triangle 33"/>
            <p:cNvSpPr/>
            <p:nvPr/>
          </p:nvSpPr>
          <p:spPr>
            <a:xfrm rot="10800000">
              <a:off x="3984625" y="2415505"/>
              <a:ext cx="3494342" cy="55205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Pentagon 34"/>
            <p:cNvSpPr/>
            <p:nvPr/>
          </p:nvSpPr>
          <p:spPr>
            <a:xfrm rot="5400000">
              <a:off x="5085411" y="541720"/>
              <a:ext cx="1292775" cy="3494346"/>
            </a:xfrm>
            <a:prstGeom prst="homePlate">
              <a:avLst>
                <a:gd name="adj" fmla="val 38216"/>
              </a:avLst>
            </a:prstGeom>
            <a:ln>
              <a:noFill/>
            </a:ln>
            <a:effectLst>
              <a:outerShdw blurRad="127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6491B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984628" y="1834752"/>
              <a:ext cx="3494343" cy="965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Determine </a:t>
              </a:r>
              <a:r>
                <a:rPr lang="en-US" sz="2100" b="1" dirty="0" smtClean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variable</a:t>
              </a:r>
            </a:p>
            <a:p>
              <a:pPr algn="ctr"/>
              <a:r>
                <a:rPr lang="en-US" sz="2100" b="1" dirty="0" smtClean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tree</a:t>
              </a:r>
              <a:endParaRPr lang="en-US" sz="2100" b="1" dirty="0">
                <a:solidFill>
                  <a:schemeClr val="bg1">
                    <a:lumMod val="95000"/>
                  </a:schemeClr>
                </a:solidFill>
                <a:latin typeface="Lucida Grande" charset="0"/>
                <a:ea typeface="Lucida Grande" charset="0"/>
                <a:cs typeface="Lucida Grande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84620" y="3079838"/>
              <a:ext cx="3494345" cy="965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Construct the most naïve PSDD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96640" y="4542269"/>
              <a:ext cx="3494343" cy="138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 err="1" smtClean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LearnPSDD</a:t>
              </a:r>
              <a:endParaRPr lang="en-US" sz="2100" b="1" dirty="0">
                <a:solidFill>
                  <a:schemeClr val="bg1">
                    <a:lumMod val="95000"/>
                  </a:schemeClr>
                </a:solidFill>
                <a:latin typeface="Lucida Grande" charset="0"/>
                <a:ea typeface="Lucida Grande" charset="0"/>
                <a:cs typeface="Lucida Grande" charset="0"/>
              </a:endParaRPr>
            </a:p>
            <a:p>
              <a:pPr algn="ctr"/>
              <a:r>
                <a:rPr lang="en-US" sz="2100" b="1" dirty="0" smtClean="0">
                  <a:solidFill>
                    <a:schemeClr val="bg1">
                      <a:lumMod val="95000"/>
                    </a:schemeClr>
                  </a:solidFill>
                  <a:latin typeface="Lucida Grande" charset="0"/>
                  <a:ea typeface="Lucida Grande" charset="0"/>
                  <a:cs typeface="Lucida Grande" charset="0"/>
                </a:rPr>
                <a:t>(search for better structure)</a:t>
              </a:r>
              <a:endParaRPr lang="en-US" sz="2100" b="1" dirty="0">
                <a:solidFill>
                  <a:schemeClr val="bg1">
                    <a:lumMod val="95000"/>
                  </a:schemeClr>
                </a:solidFill>
                <a:latin typeface="Lucida Grande" charset="0"/>
                <a:ea typeface="Lucida Grande" charset="0"/>
                <a:cs typeface="Lucida Grande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817491" y="1574493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95822" y="1572053"/>
              <a:ext cx="471909" cy="524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808528" y="2785674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77084" y="2790560"/>
              <a:ext cx="471909" cy="524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2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835425" y="4095920"/>
              <a:ext cx="432000" cy="432000"/>
            </a:xfrm>
            <a:prstGeom prst="ellipse">
              <a:avLst/>
            </a:prstGeom>
            <a:solidFill>
              <a:srgbClr val="FAB361">
                <a:alpha val="95000"/>
              </a:srgbClr>
            </a:solidFill>
            <a:ln>
              <a:noFill/>
            </a:ln>
            <a:effectLst>
              <a:glow rad="63500">
                <a:schemeClr val="bg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88133" y="4086191"/>
              <a:ext cx="471909" cy="524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Lucida Grande" charset="0"/>
                  <a:ea typeface="Lucida Grande" charset="0"/>
                  <a:cs typeface="Lucida Grande" charset="0"/>
                </a:rPr>
                <a:t>3</a:t>
              </a: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504969" y="1180745"/>
            <a:ext cx="2934161" cy="46497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2643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86" y="2445787"/>
            <a:ext cx="5853858" cy="8415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254469"/>
                </a:solidFill>
                <a:latin typeface="Arial Hebrew" charset="-79"/>
                <a:ea typeface="Arial Hebrew" charset="-79"/>
                <a:cs typeface="Arial Hebrew" charset="-79"/>
              </a:rPr>
              <a:t>Thanks</a:t>
            </a:r>
            <a:endParaRPr lang="en-US" b="1" dirty="0">
              <a:solidFill>
                <a:srgbClr val="254469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0391" y="857250"/>
            <a:ext cx="7701197" cy="535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" y="-1"/>
            <a:ext cx="2032619" cy="685800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564086" y="2445787"/>
            <a:ext cx="1707502" cy="167951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14300" dist="50800" dir="198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2522279" y="4829615"/>
            <a:ext cx="6104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https://</a:t>
            </a:r>
            <a:r>
              <a:rPr lang="en-US" sz="2000" b="1" dirty="0" err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github.com</a:t>
            </a:r>
            <a:r>
              <a:rPr lang="en-US" sz="20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/UCLA-</a:t>
            </a:r>
            <a:r>
              <a:rPr lang="en-US" sz="2000" b="1" dirty="0" err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StarAI</a:t>
            </a:r>
            <a:r>
              <a:rPr lang="en-US" sz="2000" b="1" dirty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/</a:t>
            </a:r>
            <a:r>
              <a:rPr lang="en-US" sz="2000" b="1" dirty="0" err="1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LearnPSDD</a:t>
            </a:r>
            <a:endParaRPr lang="en-US" sz="2000" b="1" dirty="0">
              <a:solidFill>
                <a:srgbClr val="0464C7"/>
              </a:solidFill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03" y="1554481"/>
            <a:ext cx="7290629" cy="356775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Work: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PSDD Parameter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92" y="1765472"/>
            <a:ext cx="3700937" cy="3478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94" y="2171065"/>
            <a:ext cx="809992" cy="372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83705">
            <a:off x="3370352" y="1972484"/>
            <a:ext cx="889373" cy="722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6228" y="2239659"/>
            <a:ext cx="31938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>
                <a:solidFill>
                  <a:srgbClr val="0464C7"/>
                </a:solidFill>
              </a:rPr>
              <a:t>Closed-form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29" y="2851584"/>
            <a:ext cx="3246245" cy="12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9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2" y="875786"/>
            <a:ext cx="8085557" cy="85261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971605" y="2228851"/>
            <a:ext cx="7426898" cy="2711444"/>
            <a:chOff x="1358536" y="1954923"/>
            <a:chExt cx="9902530" cy="3615259"/>
          </a:xfrm>
        </p:grpSpPr>
        <p:sp>
          <p:nvSpPr>
            <p:cNvPr id="6" name="Rectangle 5"/>
            <p:cNvSpPr/>
            <p:nvPr/>
          </p:nvSpPr>
          <p:spPr>
            <a:xfrm>
              <a:off x="1358536" y="1954923"/>
              <a:ext cx="8435591" cy="36152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464C7">
                  <a:alpha val="80000"/>
                </a:srgbClr>
              </a:solidFill>
            </a:ln>
            <a:effectLst>
              <a:outerShdw blurRad="152400" dist="101600" dir="4680000" sx="99000" sy="99000" algn="t" rotWithShape="0">
                <a:prstClr val="black">
                  <a:alpha val="29000"/>
                </a:prstClr>
              </a:outerShdw>
              <a:reflection blurRad="63500" stA="40000" endPos="15000" dist="127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7246" y="2464792"/>
              <a:ext cx="2273820" cy="2370827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848" y="2405199"/>
            <a:ext cx="5643155" cy="6662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  What makes exact inference hard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75" y="3718017"/>
            <a:ext cx="641267" cy="924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77676" y="3051809"/>
                <a:ext cx="4702629" cy="69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700" b="1">
                        <a:solidFill>
                          <a:srgbClr val="0464C7"/>
                        </a:solidFill>
                        <a:latin typeface="Cambria Math" charset="0"/>
                        <a:ea typeface="Lucida Grande" charset="0"/>
                        <a:cs typeface="Lucida Grande" charset="0"/>
                      </a:rPr>
                      <m:t>𝐏</m:t>
                    </m:r>
                    <m:d>
                      <m:dPr>
                        <m:ctrlPr>
                          <a:rPr lang="en-US" sz="2700" b="1" i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</m:ctrlPr>
                      </m:dPr>
                      <m:e>
                        <m:r>
                          <a:rPr lang="en-US" sz="2700" b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  <m:t>𝐱</m:t>
                        </m:r>
                      </m:e>
                    </m:d>
                    <m:r>
                      <a:rPr lang="en-US" sz="2700" b="1">
                        <a:solidFill>
                          <a:srgbClr val="0464C7"/>
                        </a:solidFill>
                        <a:latin typeface="Cambria Math" charset="0"/>
                        <a:ea typeface="Lucida Grande" charset="0"/>
                        <a:cs typeface="Lucida Grande" charset="0"/>
                      </a:rPr>
                      <m:t>=</m:t>
                    </m:r>
                    <m:f>
                      <m:fPr>
                        <m:ctrlPr>
                          <a:rPr lang="en-US" sz="2700" b="1" i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</m:ctrlPr>
                      </m:fPr>
                      <m:num>
                        <m:r>
                          <a:rPr lang="en-US" sz="2700" b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  <m:t>𝟏</m:t>
                        </m:r>
                      </m:num>
                      <m:den>
                        <m:r>
                          <a:rPr lang="en-US" sz="2700" b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  <m:t>𝐳</m:t>
                        </m:r>
                      </m:den>
                    </m:f>
                    <m:r>
                      <a:rPr lang="en-US" sz="2700" b="1">
                        <a:solidFill>
                          <a:srgbClr val="0464C7"/>
                        </a:solidFill>
                        <a:latin typeface="Cambria Math" charset="0"/>
                        <a:ea typeface="Lucida Grande" charset="0"/>
                        <a:cs typeface="Lucida Grande" charset="0"/>
                      </a:rPr>
                      <m:t> </m:t>
                    </m:r>
                    <m:nary>
                      <m:naryPr>
                        <m:chr m:val="∏"/>
                        <m:limLoc m:val="undOvr"/>
                        <m:supHide m:val="on"/>
                        <m:ctrlPr>
                          <a:rPr lang="en-US" sz="2700" b="1" i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</m:ctrlPr>
                      </m:naryPr>
                      <m:sub>
                        <m:r>
                          <a:rPr lang="en-US" sz="2700" b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  <m:t>𝐣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700" b="1" i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</m:ctrlPr>
                          </m:sSubPr>
                          <m:e>
                            <m:r>
                              <a:rPr lang="en-US" sz="2700" b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  <m:t> </m:t>
                            </m:r>
                            <m:r>
                              <a:rPr lang="en-US" sz="2700" b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  <m:t>𝛟</m:t>
                            </m:r>
                          </m:e>
                          <m:sub>
                            <m:r>
                              <a:rPr lang="en-US" sz="2700" b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  <m:t>𝐣</m:t>
                            </m:r>
                          </m:sub>
                        </m:sSub>
                        <m:r>
                          <a:rPr lang="en-US" sz="2700" b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  <m:t>(</m:t>
                        </m:r>
                        <m:r>
                          <a:rPr lang="en-US" sz="2700" b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  <m:t>𝐱</m:t>
                        </m:r>
                        <m:r>
                          <a:rPr lang="en-US" sz="2700" b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700" b="1" dirty="0">
                    <a:solidFill>
                      <a:srgbClr val="0464C7"/>
                    </a:solidFill>
                    <a:latin typeface="Lucida Grande" charset="0"/>
                    <a:ea typeface="Lucida Grande" charset="0"/>
                    <a:cs typeface="Lucida Grande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233" y="2926079"/>
                <a:ext cx="6270172" cy="9001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20918" y="3891607"/>
                <a:ext cx="4683035" cy="5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700" b="1">
                        <a:solidFill>
                          <a:srgbClr val="0464C7"/>
                        </a:solidFill>
                        <a:latin typeface="Cambria Math" charset="0"/>
                        <a:ea typeface="Lucida Grande" charset="0"/>
                        <a:cs typeface="Lucida Grande" charset="0"/>
                      </a:rPr>
                      <m:t>𝐙</m:t>
                    </m:r>
                    <m:r>
                      <a:rPr lang="en-US" sz="2700" b="1">
                        <a:solidFill>
                          <a:srgbClr val="0464C7"/>
                        </a:solidFill>
                        <a:latin typeface="Cambria Math" charset="0"/>
                        <a:ea typeface="Lucida Grande" charset="0"/>
                        <a:cs typeface="Lucida Grande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700" b="1" i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</m:ctrlPr>
                      </m:naryPr>
                      <m:sub>
                        <m:r>
                          <a:rPr lang="en-US" sz="2700" b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  <m:t>𝐱</m:t>
                        </m:r>
                      </m:sub>
                      <m:sup/>
                      <m:e>
                        <m:r>
                          <a:rPr lang="en-US" sz="2700" b="1">
                            <a:solidFill>
                              <a:srgbClr val="0464C7"/>
                            </a:solidFill>
                            <a:latin typeface="Cambria Math" charset="0"/>
                            <a:ea typeface="Lucida Grande" charset="0"/>
                            <a:cs typeface="Lucida Grande" charset="0"/>
                          </a:rPr>
                          <m:t> </m:t>
                        </m:r>
                        <m:nary>
                          <m:naryPr>
                            <m:chr m:val="∏"/>
                            <m:limLoc m:val="undOvr"/>
                            <m:supHide m:val="on"/>
                            <m:ctrlPr>
                              <a:rPr lang="en-US" sz="2700" b="1" i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</m:ctrlPr>
                          </m:naryPr>
                          <m:sub>
                            <m:r>
                              <a:rPr lang="en-US" sz="2700" b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  <m:t>𝐣</m:t>
                            </m:r>
                          </m:sub>
                          <m:sup/>
                          <m:e>
                            <m:r>
                              <a:rPr lang="en-US" sz="2700" b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700" b="1" i="1">
                                    <a:solidFill>
                                      <a:srgbClr val="0464C7"/>
                                    </a:solidFill>
                                    <a:latin typeface="Cambria Math" charset="0"/>
                                    <a:ea typeface="Lucida Grande" charset="0"/>
                                    <a:cs typeface="Lucida Grande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b="1">
                                    <a:solidFill>
                                      <a:srgbClr val="0464C7"/>
                                    </a:solidFill>
                                    <a:latin typeface="Cambria Math" charset="0"/>
                                    <a:ea typeface="Lucida Grande" charset="0"/>
                                    <a:cs typeface="Lucida Grande" charset="0"/>
                                  </a:rPr>
                                  <m:t> </m:t>
                                </m:r>
                                <m:r>
                                  <a:rPr lang="en-US" sz="2700" b="1">
                                    <a:solidFill>
                                      <a:srgbClr val="0464C7"/>
                                    </a:solidFill>
                                    <a:latin typeface="Cambria Math" charset="0"/>
                                    <a:ea typeface="Lucida Grande" charset="0"/>
                                    <a:cs typeface="Lucida Grande" charset="0"/>
                                  </a:rPr>
                                  <m:t>𝛟</m:t>
                                </m:r>
                              </m:e>
                              <m:sub>
                                <m:r>
                                  <a:rPr lang="en-US" sz="2700" b="1">
                                    <a:solidFill>
                                      <a:srgbClr val="0464C7"/>
                                    </a:solidFill>
                                    <a:latin typeface="Cambria Math" charset="0"/>
                                    <a:ea typeface="Lucida Grande" charset="0"/>
                                    <a:cs typeface="Lucida Grande" charset="0"/>
                                  </a:rPr>
                                  <m:t>𝐣</m:t>
                                </m:r>
                              </m:sub>
                            </m:sSub>
                            <m:r>
                              <a:rPr lang="en-US" sz="2700" b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  <m:t>(</m:t>
                            </m:r>
                            <m:r>
                              <a:rPr lang="en-US" sz="2700" b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  <m:t>𝐱</m:t>
                            </m:r>
                            <m:r>
                              <a:rPr lang="en-US" sz="2700" b="1">
                                <a:solidFill>
                                  <a:srgbClr val="0464C7"/>
                                </a:solidFill>
                                <a:latin typeface="Cambria Math" charset="0"/>
                                <a:ea typeface="Lucida Grande" charset="0"/>
                                <a:cs typeface="Lucida Grande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700" b="1" dirty="0">
                    <a:solidFill>
                      <a:srgbClr val="0464C7"/>
                    </a:solidFill>
                    <a:latin typeface="Lucida Grande" charset="0"/>
                    <a:ea typeface="Lucida Grande" charset="0"/>
                    <a:cs typeface="Lucida Grande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890" y="4045807"/>
                <a:ext cx="6244046" cy="7734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24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59" y="2478269"/>
            <a:ext cx="4102961" cy="2591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Tractable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283" y="1914047"/>
            <a:ext cx="3685119" cy="39331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SPNs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97309" y="1900189"/>
            <a:ext cx="3685119" cy="393318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b="1" kern="120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err="1"/>
              <a:t>Cutset</a:t>
            </a:r>
            <a:r>
              <a:rPr lang="en-US" sz="2600" dirty="0"/>
              <a:t>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846" y="1080867"/>
            <a:ext cx="801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Historically: </a:t>
            </a:r>
            <a:r>
              <a:rPr lang="en-US" sz="2400" b="1" dirty="0" err="1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Polytrees</a:t>
            </a:r>
            <a:r>
              <a:rPr lang="en-US" sz="24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, Chow-Liu trees,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25" y="2484231"/>
            <a:ext cx="4043934" cy="2590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283" y="5233023"/>
            <a:ext cx="801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Both are Arithmetic Circuits (ACs)</a:t>
            </a:r>
          </a:p>
        </p:txBody>
      </p:sp>
    </p:spTree>
    <p:extLst>
      <p:ext uri="{BB962C8B-B14F-4D97-AF65-F5344CB8AC3E}">
        <p14:creationId xmlns:p14="http://schemas.microsoft.com/office/powerpoint/2010/main" val="37326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1" y="24717"/>
            <a:ext cx="8219215" cy="1186249"/>
          </a:xfrm>
        </p:spPr>
        <p:txBody>
          <a:bodyPr/>
          <a:lstStyle/>
          <a:p>
            <a:r>
              <a:rPr lang="en-US" dirty="0" smtClean="0"/>
              <a:t>Probabilistic Sentential Decision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5310687"/>
            <a:ext cx="8568495" cy="642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Perhaps the most powerful circuit proposed to date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2422" y="4091926"/>
            <a:ext cx="8816572" cy="946416"/>
            <a:chOff x="222422" y="4091926"/>
            <a:chExt cx="8816572" cy="946416"/>
          </a:xfrm>
        </p:grpSpPr>
        <p:sp>
          <p:nvSpPr>
            <p:cNvPr id="7" name="Left-Right Arrow 6"/>
            <p:cNvSpPr/>
            <p:nvPr/>
          </p:nvSpPr>
          <p:spPr>
            <a:xfrm>
              <a:off x="651627" y="4091926"/>
              <a:ext cx="7790010" cy="493871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2422" y="4645927"/>
              <a:ext cx="2488066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b="1" dirty="0">
                  <a:solidFill>
                    <a:srgbClr val="FF0000"/>
                  </a:solidFill>
                  <a:latin typeface="Lucida Grande" charset="0"/>
                  <a:ea typeface="Lucida Grande" charset="0"/>
                  <a:cs typeface="Lucida Grande" charset="0"/>
                </a:rPr>
                <a:t>Strong Properties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4472" y="4591439"/>
              <a:ext cx="3564522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b="1" smtClean="0">
                  <a:solidFill>
                    <a:srgbClr val="FF0000"/>
                  </a:solidFill>
                  <a:latin typeface="Lucida Grande" charset="0"/>
                  <a:ea typeface="Lucida Grande" charset="0"/>
                  <a:cs typeface="Lucida Grande" charset="0"/>
                </a:rPr>
                <a:t>Representational Freedom</a:t>
              </a:r>
              <a:endParaRPr lang="en-US" sz="1950" b="1" dirty="0">
                <a:solidFill>
                  <a:srgbClr val="FF0000"/>
                </a:solidFill>
                <a:latin typeface="Lucida Grande" charset="0"/>
                <a:ea typeface="Lucida Grande" charset="0"/>
                <a:cs typeface="Lucida Grand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43644" y="978752"/>
            <a:ext cx="3891763" cy="3210638"/>
            <a:chOff x="7071359" y="1589760"/>
            <a:chExt cx="3573986" cy="267060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113" y="2002508"/>
              <a:ext cx="3326232" cy="225785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071359" y="1589760"/>
              <a:ext cx="1440385" cy="40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latin typeface="Lucida Grande" charset="0"/>
                  <a:ea typeface="Lucida Grande" charset="0"/>
                  <a:cs typeface="Lucida Grande" charset="0"/>
                </a:rPr>
                <a:t>DNN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40736" y="2088788"/>
            <a:ext cx="2266628" cy="1604804"/>
            <a:chOff x="0" y="0"/>
            <a:chExt cx="5036820" cy="292652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31"/>
              <a:ext cx="5036820" cy="2917190"/>
            </a:xfrm>
            <a:prstGeom prst="rect">
              <a:avLst/>
            </a:prstGeom>
          </p:spPr>
        </p:pic>
        <p:sp>
          <p:nvSpPr>
            <p:cNvPr id="15" name="Text Box 19"/>
            <p:cNvSpPr txBox="1"/>
            <p:nvPr/>
          </p:nvSpPr>
          <p:spPr>
            <a:xfrm>
              <a:off x="167951" y="0"/>
              <a:ext cx="1714500" cy="5689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100" b="1" dirty="0">
                  <a:latin typeface="Lucida Grande" charset="0"/>
                  <a:ea typeface="Calibri" charset="0"/>
                  <a:cs typeface="Times New Roman" charset="0"/>
                </a:rPr>
                <a:t>SPN</a:t>
              </a:r>
              <a:endParaRPr lang="en-US" sz="2100" dirty="0">
                <a:ea typeface="Calibri" charset="0"/>
                <a:cs typeface="Times New Roman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76902" y="2584071"/>
            <a:ext cx="2116419" cy="1564404"/>
            <a:chOff x="0" y="0"/>
            <a:chExt cx="5470525" cy="330073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470525" cy="3300730"/>
            </a:xfrm>
            <a:prstGeom prst="rect">
              <a:avLst/>
            </a:prstGeom>
          </p:spPr>
        </p:pic>
        <p:sp>
          <p:nvSpPr>
            <p:cNvPr id="18" name="Text Box 22"/>
            <p:cNvSpPr txBox="1"/>
            <p:nvPr/>
          </p:nvSpPr>
          <p:spPr>
            <a:xfrm>
              <a:off x="259307" y="0"/>
              <a:ext cx="3195872" cy="49779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100" b="1" dirty="0" err="1">
                  <a:latin typeface="Lucida Grande" charset="0"/>
                  <a:ea typeface="Calibri" charset="0"/>
                  <a:cs typeface="Times New Roman" charset="0"/>
                </a:rPr>
                <a:t>Cutset</a:t>
              </a:r>
              <a:endParaRPr lang="en-US" sz="2100" dirty="0">
                <a:ea typeface="Calibri" charset="0"/>
                <a:cs typeface="Times New Roman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29" y="1535395"/>
            <a:ext cx="2648347" cy="21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1177E-17 -4.07407E-6 L 0.27135 -0.0682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31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2" y="24717"/>
            <a:ext cx="8152952" cy="1186249"/>
          </a:xfrm>
        </p:spPr>
        <p:txBody>
          <a:bodyPr/>
          <a:lstStyle/>
          <a:p>
            <a:r>
              <a:rPr lang="en-US" dirty="0" smtClean="0"/>
              <a:t>Probabilistic Sentential Decision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6755" y="5284346"/>
            <a:ext cx="3978923" cy="642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Structure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3" y="1208414"/>
            <a:ext cx="4351190" cy="409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5784" y="1839117"/>
            <a:ext cx="476692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charset="0"/>
              <a:buChar char="•"/>
            </a:pPr>
            <a:r>
              <a:rPr lang="en-US" sz="2500" b="1" dirty="0" smtClean="0">
                <a:latin typeface="Lucida Grande" charset="0"/>
                <a:ea typeface="Lucida Grande" charset="0"/>
                <a:cs typeface="Lucida Grande" charset="0"/>
              </a:rPr>
              <a:t>Linear </a:t>
            </a:r>
            <a:r>
              <a:rPr lang="en-US" sz="2500" b="1" dirty="0">
                <a:latin typeface="Lucida Grande" charset="0"/>
                <a:ea typeface="Lucida Grande" charset="0"/>
                <a:cs typeface="Lucida Grande" charset="0"/>
              </a:rPr>
              <a:t>MPE inference</a:t>
            </a:r>
          </a:p>
          <a:p>
            <a:pPr marL="214308" indent="-214308">
              <a:buFont typeface="Arial" charset="0"/>
              <a:buChar char="•"/>
            </a:pPr>
            <a:r>
              <a:rPr lang="en-US" sz="2500" b="1" dirty="0" smtClean="0">
                <a:latin typeface="Lucida Grande" charset="0"/>
                <a:ea typeface="Lucida Grande" charset="0"/>
                <a:cs typeface="Lucida Grande" charset="0"/>
              </a:rPr>
              <a:t>Linear conditional </a:t>
            </a:r>
            <a:r>
              <a:rPr lang="en-US" sz="2500" b="1" dirty="0" err="1" smtClean="0">
                <a:latin typeface="Lucida Grande" charset="0"/>
                <a:ea typeface="Lucida Grande" charset="0"/>
                <a:cs typeface="Lucida Grande" charset="0"/>
              </a:rPr>
              <a:t>marginals</a:t>
            </a:r>
            <a:endParaRPr lang="en-US" sz="2500" b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2500" b="1" dirty="0">
                <a:latin typeface="Lucida Grande" charset="0"/>
                <a:ea typeface="Lucida Grande" charset="0"/>
                <a:cs typeface="Lucida Grande" charset="0"/>
              </a:rPr>
              <a:t>Efficient </a:t>
            </a:r>
            <a:r>
              <a:rPr lang="en-US" sz="2500" b="1" dirty="0" smtClean="0">
                <a:latin typeface="Lucida Grande" charset="0"/>
                <a:ea typeface="Lucida Grande" charset="0"/>
                <a:cs typeface="Lucida Grande" charset="0"/>
              </a:rPr>
              <a:t>multiplication</a:t>
            </a:r>
          </a:p>
          <a:p>
            <a:pPr marL="214308" indent="-214308">
              <a:buFont typeface="Arial" charset="0"/>
              <a:buChar char="•"/>
            </a:pPr>
            <a:r>
              <a:rPr lang="en-US" sz="2500" b="1" dirty="0">
                <a:latin typeface="Lucida Grande" charset="0"/>
                <a:ea typeface="Lucida Grande" charset="0"/>
                <a:cs typeface="Lucida Grande" charset="0"/>
              </a:rPr>
              <a:t>Closed-form parameter </a:t>
            </a:r>
            <a:r>
              <a:rPr lang="en-US" sz="2500" b="1" dirty="0" smtClean="0">
                <a:latin typeface="Lucida Grande" charset="0"/>
                <a:ea typeface="Lucida Grande" charset="0"/>
                <a:cs typeface="Lucida Grande" charset="0"/>
              </a:rPr>
              <a:t>estimation</a:t>
            </a:r>
          </a:p>
          <a:p>
            <a:pPr marL="214308" indent="-214308">
              <a:buFont typeface="Arial" charset="0"/>
              <a:buChar char="•"/>
            </a:pPr>
            <a:r>
              <a:rPr lang="en-US" sz="2500" b="1" dirty="0" smtClean="0">
                <a:latin typeface="Lucida Grande" charset="0"/>
                <a:ea typeface="Lucida Grande" charset="0"/>
                <a:cs typeface="Lucida Grande" charset="0"/>
              </a:rPr>
              <a:t>Etc.</a:t>
            </a:r>
            <a:endParaRPr lang="en-US" sz="25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0" y="3283374"/>
            <a:ext cx="4351574" cy="805556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51298">
            <a:off x="6865240" y="4355276"/>
            <a:ext cx="1969734" cy="5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4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PSDD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67" y="1440949"/>
            <a:ext cx="4177388" cy="3926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8" y="4742257"/>
            <a:ext cx="3796008" cy="62543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836662" y="2980022"/>
            <a:ext cx="2767856" cy="756611"/>
          </a:xfrm>
        </p:spPr>
      </p:pic>
      <p:sp>
        <p:nvSpPr>
          <p:cNvPr id="9" name="TextBox 8"/>
          <p:cNvSpPr txBox="1"/>
          <p:nvPr/>
        </p:nvSpPr>
        <p:spPr>
          <a:xfrm>
            <a:off x="3992137" y="3055843"/>
            <a:ext cx="5151863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464C7"/>
                </a:solidFill>
                <a:latin typeface="Lucida Grande" charset="0"/>
                <a:ea typeface="Lucida Grande" charset="0"/>
                <a:cs typeface="Lucida Grande" charset="0"/>
              </a:rPr>
              <a:t>Bottom-up</a:t>
            </a:r>
            <a:endParaRPr lang="en-US" sz="2600" b="1" dirty="0">
              <a:solidFill>
                <a:srgbClr val="0464C7"/>
              </a:solidFill>
              <a:latin typeface="Lucida Grande" charset="0"/>
              <a:ea typeface="Lucida Grande" charset="0"/>
              <a:cs typeface="Lucida Grande" charset="0"/>
            </a:endParaRPr>
          </a:p>
          <a:p>
            <a:endParaRPr lang="en-US" sz="1950" b="1" dirty="0">
              <a:latin typeface="Lucida Grande" charset="0"/>
              <a:ea typeface="Lucida Grande" charset="0"/>
              <a:cs typeface="Lucida Grande" charset="0"/>
            </a:endParaRPr>
          </a:p>
          <a:p>
            <a:pPr algn="ctr"/>
            <a:r>
              <a:rPr lang="en-US" sz="2500" b="1" dirty="0" smtClean="0">
                <a:latin typeface="Lucida Grande" charset="0"/>
                <a:ea typeface="Lucida Grande" charset="0"/>
                <a:cs typeface="Lucida Grande" charset="0"/>
              </a:rPr>
              <a:t>each </a:t>
            </a:r>
            <a:r>
              <a:rPr lang="en-US" sz="2500" b="1" dirty="0">
                <a:latin typeface="Lucida Grande" charset="0"/>
                <a:ea typeface="Lucida Grande" charset="0"/>
                <a:cs typeface="Lucida Grande" charset="0"/>
              </a:rPr>
              <a:t>node is </a:t>
            </a:r>
            <a:r>
              <a:rPr lang="en-US" sz="2500" b="1" dirty="0" smtClean="0">
                <a:latin typeface="Lucida Grande" charset="0"/>
                <a:ea typeface="Lucida Grande" charset="0"/>
                <a:cs typeface="Lucida Grande" charset="0"/>
              </a:rPr>
              <a:t>a distribution</a:t>
            </a:r>
            <a:endParaRPr lang="en-US" sz="25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7" y="4474029"/>
            <a:ext cx="837827" cy="11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PSDD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1" y="1443700"/>
            <a:ext cx="4595786" cy="4320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80" y="4422183"/>
            <a:ext cx="1045067" cy="7184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6777">
            <a:off x="3673169" y="4065512"/>
            <a:ext cx="1226086" cy="358892"/>
          </a:xfrm>
        </p:spPr>
      </p:pic>
      <p:sp>
        <p:nvSpPr>
          <p:cNvPr id="9" name="TextBox 8"/>
          <p:cNvSpPr txBox="1"/>
          <p:nvPr/>
        </p:nvSpPr>
        <p:spPr>
          <a:xfrm>
            <a:off x="4705814" y="3356988"/>
            <a:ext cx="43068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Lucida Grande" charset="0"/>
                <a:ea typeface="Lucida Grande" charset="0"/>
                <a:cs typeface="Lucida Grande" charset="0"/>
              </a:rPr>
              <a:t>Multiply independent distributions	  </a:t>
            </a:r>
          </a:p>
        </p:txBody>
      </p:sp>
    </p:spTree>
    <p:extLst>
      <p:ext uri="{BB962C8B-B14F-4D97-AF65-F5344CB8AC3E}">
        <p14:creationId xmlns:p14="http://schemas.microsoft.com/office/powerpoint/2010/main" val="16676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PSDD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3" y="1210966"/>
            <a:ext cx="4690689" cy="4409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94" y="1112170"/>
            <a:ext cx="1334439" cy="91735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8289">
            <a:off x="3662865" y="1762684"/>
            <a:ext cx="1693650" cy="495754"/>
          </a:xfrm>
        </p:spPr>
      </p:pic>
      <p:sp>
        <p:nvSpPr>
          <p:cNvPr id="9" name="TextBox 8"/>
          <p:cNvSpPr txBox="1"/>
          <p:nvPr/>
        </p:nvSpPr>
        <p:spPr>
          <a:xfrm>
            <a:off x="4443192" y="2438937"/>
            <a:ext cx="366438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Lucida Grande" charset="0"/>
                <a:ea typeface="Lucida Grande" charset="0"/>
                <a:cs typeface="Lucida Grande" charset="0"/>
              </a:rPr>
              <a:t>Weighted mixture of lower level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1879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PSDD Represent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6ACB-A724-824C-8EF7-F0B9CCAF636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9" y="1665439"/>
            <a:ext cx="3942005" cy="3705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384" y="2238937"/>
            <a:ext cx="479203" cy="2561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249" y="3916521"/>
            <a:ext cx="3628232" cy="1768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153" y="1406516"/>
            <a:ext cx="2592315" cy="20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presentation_template" id="{A976A7C2-3CE8-7348-9A1E-7D909F864CF2}" vid="{3FEC705C-BDCF-8843-8FAF-E9C15622847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presentation_template" id="{A976A7C2-3CE8-7348-9A1E-7D909F864CF2}" vid="{095DD491-6EEC-254F-A079-FF80ED7058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UCLA_presentation_template</Template>
  <TotalTime>6063</TotalTime>
  <Words>753</Words>
  <Application>Microsoft Macintosh PowerPoint</Application>
  <PresentationFormat>On-screen Show (4:3)</PresentationFormat>
  <Paragraphs>200</Paragraphs>
  <Slides>27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Arial Hebrew</vt:lpstr>
      <vt:lpstr>Calibri</vt:lpstr>
      <vt:lpstr>Calibri Light</vt:lpstr>
      <vt:lpstr>Cambria Math</vt:lpstr>
      <vt:lpstr>Lucida Grande</vt:lpstr>
      <vt:lpstr>Times New Roman</vt:lpstr>
      <vt:lpstr>Office Theme</vt:lpstr>
      <vt:lpstr>Custom Design</vt:lpstr>
      <vt:lpstr>Learning The Structure of Probabilistic Sentential Decision Diagrams</vt:lpstr>
      <vt:lpstr>Background: Intractable Representation</vt:lpstr>
      <vt:lpstr>Background: Tractable Representation</vt:lpstr>
      <vt:lpstr>Probabilistic Sentential Decision Diagrams</vt:lpstr>
      <vt:lpstr>Probabilistic Sentential Decision Diagrams</vt:lpstr>
      <vt:lpstr>What is a PSDD</vt:lpstr>
      <vt:lpstr>What is a PSDD</vt:lpstr>
      <vt:lpstr>What Is a PSDD</vt:lpstr>
      <vt:lpstr>What Does a PSDD Represent</vt:lpstr>
      <vt:lpstr>PowerPoint Presentation</vt:lpstr>
      <vt:lpstr>Independence &amp; Variable Tree</vt:lpstr>
      <vt:lpstr>Induce a Vtree from Data</vt:lpstr>
      <vt:lpstr>PSDD: Determinism</vt:lpstr>
      <vt:lpstr>Search for Structure: LearnPSDD Operations </vt:lpstr>
      <vt:lpstr>Search for Structure: LearnPSDD Operations </vt:lpstr>
      <vt:lpstr>Learn a PSDD from Data</vt:lpstr>
      <vt:lpstr>Experiments</vt:lpstr>
      <vt:lpstr>Ensembles of PSDDs</vt:lpstr>
      <vt:lpstr>State-of-the-Art Performance</vt:lpstr>
      <vt:lpstr>PowerPoint Presentation</vt:lpstr>
      <vt:lpstr>Learning in Logically Constrained Domains</vt:lpstr>
      <vt:lpstr>Experiments in Logically Constrained Domains</vt:lpstr>
      <vt:lpstr>Summary</vt:lpstr>
      <vt:lpstr>Thanks</vt:lpstr>
      <vt:lpstr>Future Work: Merge</vt:lpstr>
      <vt:lpstr>PSDD Parameter Estimation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The Structure of Probabilistic Sentential Decision Diagrams</dc:title>
  <dc:creator>Yitao Liang</dc:creator>
  <cp:lastModifiedBy>Yitao Liang</cp:lastModifiedBy>
  <cp:revision>194</cp:revision>
  <cp:lastPrinted>2017-08-10T12:00:13Z</cp:lastPrinted>
  <dcterms:created xsi:type="dcterms:W3CDTF">2017-08-02T03:45:07Z</dcterms:created>
  <dcterms:modified xsi:type="dcterms:W3CDTF">2017-08-12T14:01:15Z</dcterms:modified>
</cp:coreProperties>
</file>